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312" r:id="rId6"/>
    <p:sldId id="311" r:id="rId7"/>
    <p:sldId id="313" r:id="rId8"/>
    <p:sldId id="316" r:id="rId9"/>
    <p:sldId id="317" r:id="rId10"/>
    <p:sldId id="319" r:id="rId11"/>
    <p:sldId id="318" r:id="rId12"/>
    <p:sldId id="333" r:id="rId13"/>
    <p:sldId id="271" r:id="rId14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5B43004-3EE6-0EAA-AB82-9EF7008E1EA6}" name="Petr Musil" initials="PM" userId="120d868b363c96f4" providerId="Windows Live"/>
  <p188:author id="{64714736-F986-B928-4258-3A9FEA904290}" name="Šíma Ondřej" initials="OŠ" userId="S::ondrej.sima@unrr.cz::4e948ca4-ebf5-48e9-ad26-b179eb5ddf5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Šíma Ondřej" initials="ŠO" lastIdx="2" clrIdx="0">
    <p:extLst>
      <p:ext uri="{19B8F6BF-5375-455C-9EA6-DF929625EA0E}">
        <p15:presenceInfo xmlns:p15="http://schemas.microsoft.com/office/powerpoint/2012/main" userId="S::ondrej.sima@unrr.cz::4e948ca4-ebf5-48e9-ad26-b179eb5ddf5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64AE"/>
    <a:srgbClr val="E6292E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C92B55-9EED-49B7-AF74-A87D35837170}" v="170" dt="2026-04-26T16:49:52.362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17" autoAdjust="0"/>
    <p:restoredTop sz="96247" autoAdjust="0"/>
  </p:normalViewPr>
  <p:slideViewPr>
    <p:cSldViewPr snapToGrid="0">
      <p:cViewPr varScale="1">
        <p:scale>
          <a:sx n="89" d="100"/>
          <a:sy n="89" d="100"/>
        </p:scale>
        <p:origin x="96" y="21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3490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Bárta" userId="423a4212-f4b3-41df-9408-ee09fe0563f9" providerId="ADAL" clId="{14D0FDBF-7A01-4A76-A211-68AE88B10D1E}"/>
    <pc:docChg chg="undo custSel addSld delSld modSld sldOrd">
      <pc:chgData name="Daniel Bárta" userId="423a4212-f4b3-41df-9408-ee09fe0563f9" providerId="ADAL" clId="{14D0FDBF-7A01-4A76-A211-68AE88B10D1E}" dt="2026-04-27T11:41:11.041" v="8361" actId="115"/>
      <pc:docMkLst>
        <pc:docMk/>
      </pc:docMkLst>
      <pc:sldChg chg="addSp modSp mod">
        <pc:chgData name="Daniel Bárta" userId="423a4212-f4b3-41df-9408-ee09fe0563f9" providerId="ADAL" clId="{14D0FDBF-7A01-4A76-A211-68AE88B10D1E}" dt="2026-04-25T16:52:39.165" v="8098" actId="20577"/>
        <pc:sldMkLst>
          <pc:docMk/>
          <pc:sldMk cId="1108899698" sldId="256"/>
        </pc:sldMkLst>
        <pc:spChg chg="mod">
          <ac:chgData name="Daniel Bárta" userId="423a4212-f4b3-41df-9408-ee09fe0563f9" providerId="ADAL" clId="{14D0FDBF-7A01-4A76-A211-68AE88B10D1E}" dt="2026-04-25T16:52:16.524" v="8085" actId="20577"/>
          <ac:spMkLst>
            <pc:docMk/>
            <pc:sldMk cId="1108899698" sldId="256"/>
            <ac:spMk id="12" creationId="{C8AFCCC4-927C-4431-9C62-9075E4E8CB7E}"/>
          </ac:spMkLst>
        </pc:spChg>
        <pc:spChg chg="mod">
          <ac:chgData name="Daniel Bárta" userId="423a4212-f4b3-41df-9408-ee09fe0563f9" providerId="ADAL" clId="{14D0FDBF-7A01-4A76-A211-68AE88B10D1E}" dt="2026-04-25T16:52:39.165" v="8098" actId="20577"/>
          <ac:spMkLst>
            <pc:docMk/>
            <pc:sldMk cId="1108899698" sldId="256"/>
            <ac:spMk id="13" creationId="{4187C981-0DBC-4CE1-A87E-A18916DD1D0F}"/>
          </ac:spMkLst>
        </pc:spChg>
      </pc:sldChg>
      <pc:sldChg chg="modSp mod">
        <pc:chgData name="Daniel Bárta" userId="423a4212-f4b3-41df-9408-ee09fe0563f9" providerId="ADAL" clId="{14D0FDBF-7A01-4A76-A211-68AE88B10D1E}" dt="2026-04-25T09:26:40.176" v="4357" actId="20577"/>
        <pc:sldMkLst>
          <pc:docMk/>
          <pc:sldMk cId="666227331" sldId="271"/>
        </pc:sldMkLst>
        <pc:spChg chg="mod">
          <ac:chgData name="Daniel Bárta" userId="423a4212-f4b3-41df-9408-ee09fe0563f9" providerId="ADAL" clId="{14D0FDBF-7A01-4A76-A211-68AE88B10D1E}" dt="2026-04-25T09:26:40.176" v="4357" actId="20577"/>
          <ac:spMkLst>
            <pc:docMk/>
            <pc:sldMk cId="666227331" sldId="271"/>
            <ac:spMk id="12" creationId="{C8AFCCC4-927C-4431-9C62-9075E4E8CB7E}"/>
          </ac:spMkLst>
        </pc:spChg>
      </pc:sldChg>
      <pc:sldChg chg="modSp add mod ord">
        <pc:chgData name="Daniel Bárta" userId="423a4212-f4b3-41df-9408-ee09fe0563f9" providerId="ADAL" clId="{14D0FDBF-7A01-4A76-A211-68AE88B10D1E}" dt="2026-04-26T17:00:23.638" v="8343" actId="20577"/>
        <pc:sldMkLst>
          <pc:docMk/>
          <pc:sldMk cId="698597711" sldId="311"/>
        </pc:sldMkLst>
        <pc:spChg chg="mod">
          <ac:chgData name="Daniel Bárta" userId="423a4212-f4b3-41df-9408-ee09fe0563f9" providerId="ADAL" clId="{14D0FDBF-7A01-4A76-A211-68AE88B10D1E}" dt="2026-04-26T16:52:51.493" v="8333" actId="255"/>
          <ac:spMkLst>
            <pc:docMk/>
            <pc:sldMk cId="698597711" sldId="311"/>
            <ac:spMk id="2" creationId="{63F79A12-5F7B-1120-AB38-44B82F6D599A}"/>
          </ac:spMkLst>
        </pc:spChg>
        <pc:spChg chg="mod">
          <ac:chgData name="Daniel Bárta" userId="423a4212-f4b3-41df-9408-ee09fe0563f9" providerId="ADAL" clId="{14D0FDBF-7A01-4A76-A211-68AE88B10D1E}" dt="2026-04-26T17:00:23.638" v="8343" actId="20577"/>
          <ac:spMkLst>
            <pc:docMk/>
            <pc:sldMk cId="698597711" sldId="311"/>
            <ac:spMk id="3" creationId="{0ABA31C5-8DFC-B398-ABFA-632444974615}"/>
          </ac:spMkLst>
        </pc:spChg>
      </pc:sldChg>
      <pc:sldChg chg="addSp delSp modSp new mod ord">
        <pc:chgData name="Daniel Bárta" userId="423a4212-f4b3-41df-9408-ee09fe0563f9" providerId="ADAL" clId="{14D0FDBF-7A01-4A76-A211-68AE88B10D1E}" dt="2026-04-26T16:49:52.362" v="8290" actId="255"/>
        <pc:sldMkLst>
          <pc:docMk/>
          <pc:sldMk cId="3200744362" sldId="312"/>
        </pc:sldMkLst>
        <pc:spChg chg="add mod">
          <ac:chgData name="Daniel Bárta" userId="423a4212-f4b3-41df-9408-ee09fe0563f9" providerId="ADAL" clId="{14D0FDBF-7A01-4A76-A211-68AE88B10D1E}" dt="2026-04-25T13:02:03.377" v="8078" actId="1076"/>
          <ac:spMkLst>
            <pc:docMk/>
            <pc:sldMk cId="3200744362" sldId="312"/>
            <ac:spMk id="5" creationId="{2B8BA157-DC89-C16F-FD6F-77DA7EAFF4B3}"/>
          </ac:spMkLst>
        </pc:spChg>
        <pc:graphicFrameChg chg="add mod">
          <ac:chgData name="Daniel Bárta" userId="423a4212-f4b3-41df-9408-ee09fe0563f9" providerId="ADAL" clId="{14D0FDBF-7A01-4A76-A211-68AE88B10D1E}" dt="2026-04-26T16:49:52.362" v="8290" actId="255"/>
          <ac:graphicFrameMkLst>
            <pc:docMk/>
            <pc:sldMk cId="3200744362" sldId="312"/>
            <ac:graphicFrameMk id="4" creationId="{DE867A32-A32B-7CE3-9FFF-1C75D3F512F6}"/>
          </ac:graphicFrameMkLst>
        </pc:graphicFrameChg>
      </pc:sldChg>
      <pc:sldChg chg="addSp delSp modSp new mod">
        <pc:chgData name="Daniel Bárta" userId="423a4212-f4b3-41df-9408-ee09fe0563f9" providerId="ADAL" clId="{14D0FDBF-7A01-4A76-A211-68AE88B10D1E}" dt="2026-04-26T16:45:14.214" v="8277" actId="20577"/>
        <pc:sldMkLst>
          <pc:docMk/>
          <pc:sldMk cId="541051141" sldId="313"/>
        </pc:sldMkLst>
        <pc:spChg chg="add mod">
          <ac:chgData name="Daniel Bárta" userId="423a4212-f4b3-41df-9408-ee09fe0563f9" providerId="ADAL" clId="{14D0FDBF-7A01-4A76-A211-68AE88B10D1E}" dt="2026-04-25T12:21:53.014" v="7402" actId="14100"/>
          <ac:spMkLst>
            <pc:docMk/>
            <pc:sldMk cId="541051141" sldId="313"/>
            <ac:spMk id="2" creationId="{4BA04316-0E14-91F1-D221-414B54D8230C}"/>
          </ac:spMkLst>
        </pc:spChg>
        <pc:spChg chg="add mod">
          <ac:chgData name="Daniel Bárta" userId="423a4212-f4b3-41df-9408-ee09fe0563f9" providerId="ADAL" clId="{14D0FDBF-7A01-4A76-A211-68AE88B10D1E}" dt="2026-04-26T16:45:14.214" v="8277" actId="20577"/>
          <ac:spMkLst>
            <pc:docMk/>
            <pc:sldMk cId="541051141" sldId="313"/>
            <ac:spMk id="5" creationId="{F54702F6-628D-AB2F-D94F-3B3BCE5DCCC1}"/>
          </ac:spMkLst>
        </pc:spChg>
        <pc:graphicFrameChg chg="add mod">
          <ac:chgData name="Daniel Bárta" userId="423a4212-f4b3-41df-9408-ee09fe0563f9" providerId="ADAL" clId="{14D0FDBF-7A01-4A76-A211-68AE88B10D1E}" dt="2026-04-24T20:56:21.736" v="2763" actId="14100"/>
          <ac:graphicFrameMkLst>
            <pc:docMk/>
            <pc:sldMk cId="541051141" sldId="313"/>
            <ac:graphicFrameMk id="4" creationId="{1D73830F-1352-6373-EE58-B126760BB97F}"/>
          </ac:graphicFrameMkLst>
        </pc:graphicFrameChg>
      </pc:sldChg>
      <pc:sldChg chg="addSp delSp modSp new mod">
        <pc:chgData name="Daniel Bárta" userId="423a4212-f4b3-41df-9408-ee09fe0563f9" providerId="ADAL" clId="{14D0FDBF-7A01-4A76-A211-68AE88B10D1E}" dt="2026-04-26T16:47:02.352" v="8282" actId="14100"/>
        <pc:sldMkLst>
          <pc:docMk/>
          <pc:sldMk cId="4220095333" sldId="316"/>
        </pc:sldMkLst>
        <pc:spChg chg="add mod">
          <ac:chgData name="Daniel Bárta" userId="423a4212-f4b3-41df-9408-ee09fe0563f9" providerId="ADAL" clId="{14D0FDBF-7A01-4A76-A211-68AE88B10D1E}" dt="2026-04-26T16:46:50.497" v="8278" actId="255"/>
          <ac:spMkLst>
            <pc:docMk/>
            <pc:sldMk cId="4220095333" sldId="316"/>
            <ac:spMk id="5" creationId="{A45A32B5-74FD-D85E-FB6A-1F138983FA22}"/>
          </ac:spMkLst>
        </pc:spChg>
        <pc:spChg chg="add mod">
          <ac:chgData name="Daniel Bárta" userId="423a4212-f4b3-41df-9408-ee09fe0563f9" providerId="ADAL" clId="{14D0FDBF-7A01-4A76-A211-68AE88B10D1E}" dt="2026-04-26T16:47:00.213" v="8281" actId="1076"/>
          <ac:spMkLst>
            <pc:docMk/>
            <pc:sldMk cId="4220095333" sldId="316"/>
            <ac:spMk id="6" creationId="{E92B71FF-6DA9-574B-27A8-FF3665E812E0}"/>
          </ac:spMkLst>
        </pc:spChg>
        <pc:graphicFrameChg chg="add mod">
          <ac:chgData name="Daniel Bárta" userId="423a4212-f4b3-41df-9408-ee09fe0563f9" providerId="ADAL" clId="{14D0FDBF-7A01-4A76-A211-68AE88B10D1E}" dt="2026-04-26T16:47:02.352" v="8282" actId="14100"/>
          <ac:graphicFrameMkLst>
            <pc:docMk/>
            <pc:sldMk cId="4220095333" sldId="316"/>
            <ac:graphicFrameMk id="4" creationId="{FC713C90-34C8-21EF-E6A8-175E42A53297}"/>
          </ac:graphicFrameMkLst>
        </pc:graphicFrameChg>
      </pc:sldChg>
      <pc:sldChg chg="addSp delSp modSp new mod">
        <pc:chgData name="Daniel Bárta" userId="423a4212-f4b3-41df-9408-ee09fe0563f9" providerId="ADAL" clId="{14D0FDBF-7A01-4A76-A211-68AE88B10D1E}" dt="2026-04-26T16:47:13.039" v="8285" actId="1076"/>
        <pc:sldMkLst>
          <pc:docMk/>
          <pc:sldMk cId="666427097" sldId="317"/>
        </pc:sldMkLst>
        <pc:spChg chg="mod">
          <ac:chgData name="Daniel Bárta" userId="423a4212-f4b3-41df-9408-ee09fe0563f9" providerId="ADAL" clId="{14D0FDBF-7A01-4A76-A211-68AE88B10D1E}" dt="2026-04-25T07:49:37.284" v="3784" actId="1076"/>
          <ac:spMkLst>
            <pc:docMk/>
            <pc:sldMk cId="666427097" sldId="317"/>
            <ac:spMk id="3" creationId="{1FEC3B62-EDCF-2B83-2A96-815A271CC5E4}"/>
          </ac:spMkLst>
        </pc:spChg>
        <pc:spChg chg="add mod">
          <ac:chgData name="Daniel Bárta" userId="423a4212-f4b3-41df-9408-ee09fe0563f9" providerId="ADAL" clId="{14D0FDBF-7A01-4A76-A211-68AE88B10D1E}" dt="2026-04-26T16:47:08.043" v="8283" actId="255"/>
          <ac:spMkLst>
            <pc:docMk/>
            <pc:sldMk cId="666427097" sldId="317"/>
            <ac:spMk id="6" creationId="{CD964803-933A-E261-1549-70A87CB2275B}"/>
          </ac:spMkLst>
        </pc:spChg>
        <pc:spChg chg="add mod">
          <ac:chgData name="Daniel Bárta" userId="423a4212-f4b3-41df-9408-ee09fe0563f9" providerId="ADAL" clId="{14D0FDBF-7A01-4A76-A211-68AE88B10D1E}" dt="2026-04-25T07:49:47.952" v="3788" actId="1076"/>
          <ac:spMkLst>
            <pc:docMk/>
            <pc:sldMk cId="666427097" sldId="317"/>
            <ac:spMk id="7" creationId="{7FA18F66-0665-FC2A-C62B-54D19462FE69}"/>
          </ac:spMkLst>
        </pc:spChg>
        <pc:graphicFrameChg chg="add mod">
          <ac:chgData name="Daniel Bárta" userId="423a4212-f4b3-41df-9408-ee09fe0563f9" providerId="ADAL" clId="{14D0FDBF-7A01-4A76-A211-68AE88B10D1E}" dt="2026-04-26T16:47:13.039" v="8285" actId="1076"/>
          <ac:graphicFrameMkLst>
            <pc:docMk/>
            <pc:sldMk cId="666427097" sldId="317"/>
            <ac:graphicFrameMk id="4" creationId="{84951609-63ED-4C86-9FE0-E1AA3F243AE6}"/>
          </ac:graphicFrameMkLst>
        </pc:graphicFrameChg>
      </pc:sldChg>
      <pc:sldChg chg="addSp delSp modSp new mod">
        <pc:chgData name="Daniel Bárta" userId="423a4212-f4b3-41df-9408-ee09fe0563f9" providerId="ADAL" clId="{14D0FDBF-7A01-4A76-A211-68AE88B10D1E}" dt="2026-04-26T16:47:40.196" v="8288" actId="255"/>
        <pc:sldMkLst>
          <pc:docMk/>
          <pc:sldMk cId="2426517171" sldId="318"/>
        </pc:sldMkLst>
        <pc:spChg chg="add mod">
          <ac:chgData name="Daniel Bárta" userId="423a4212-f4b3-41df-9408-ee09fe0563f9" providerId="ADAL" clId="{14D0FDBF-7A01-4A76-A211-68AE88B10D1E}" dt="2026-04-26T16:47:40.196" v="8288" actId="255"/>
          <ac:spMkLst>
            <pc:docMk/>
            <pc:sldMk cId="2426517171" sldId="318"/>
            <ac:spMk id="12" creationId="{F712B0CE-EDE3-6719-CF6C-C8D92D3949C0}"/>
          </ac:spMkLst>
        </pc:spChg>
        <pc:spChg chg="add mod">
          <ac:chgData name="Daniel Bárta" userId="423a4212-f4b3-41df-9408-ee09fe0563f9" providerId="ADAL" clId="{14D0FDBF-7A01-4A76-A211-68AE88B10D1E}" dt="2026-04-25T08:19:35.022" v="4214" actId="207"/>
          <ac:spMkLst>
            <pc:docMk/>
            <pc:sldMk cId="2426517171" sldId="318"/>
            <ac:spMk id="13" creationId="{B7EF23B3-6EC4-ED68-48E9-EAEB62F88B45}"/>
          </ac:spMkLst>
        </pc:spChg>
        <pc:graphicFrameChg chg="add mod modGraphic">
          <ac:chgData name="Daniel Bárta" userId="423a4212-f4b3-41df-9408-ee09fe0563f9" providerId="ADAL" clId="{14D0FDBF-7A01-4A76-A211-68AE88B10D1E}" dt="2026-04-25T17:09:37.700" v="8104" actId="20577"/>
          <ac:graphicFrameMkLst>
            <pc:docMk/>
            <pc:sldMk cId="2426517171" sldId="318"/>
            <ac:graphicFrameMk id="10" creationId="{0808F386-C2A3-926D-53A8-A3947DA91235}"/>
          </ac:graphicFrameMkLst>
        </pc:graphicFrameChg>
      </pc:sldChg>
      <pc:sldChg chg="addSp delSp modSp add mod ord">
        <pc:chgData name="Daniel Bárta" userId="423a4212-f4b3-41df-9408-ee09fe0563f9" providerId="ADAL" clId="{14D0FDBF-7A01-4A76-A211-68AE88B10D1E}" dt="2026-04-26T16:47:44.350" v="8289" actId="255"/>
        <pc:sldMkLst>
          <pc:docMk/>
          <pc:sldMk cId="3450842138" sldId="319"/>
        </pc:sldMkLst>
        <pc:spChg chg="mod">
          <ac:chgData name="Daniel Bárta" userId="423a4212-f4b3-41df-9408-ee09fe0563f9" providerId="ADAL" clId="{14D0FDBF-7A01-4A76-A211-68AE88B10D1E}" dt="2026-04-25T08:14:04.871" v="4079" actId="1076"/>
          <ac:spMkLst>
            <pc:docMk/>
            <pc:sldMk cId="3450842138" sldId="319"/>
            <ac:spMk id="3" creationId="{852CF0AF-AA7C-658F-EEAA-B73A13B5D128}"/>
          </ac:spMkLst>
        </pc:spChg>
        <pc:spChg chg="add mod">
          <ac:chgData name="Daniel Bárta" userId="423a4212-f4b3-41df-9408-ee09fe0563f9" providerId="ADAL" clId="{14D0FDBF-7A01-4A76-A211-68AE88B10D1E}" dt="2026-04-26T16:47:44.350" v="8289" actId="255"/>
          <ac:spMkLst>
            <pc:docMk/>
            <pc:sldMk cId="3450842138" sldId="319"/>
            <ac:spMk id="4" creationId="{8979C291-61D3-9558-CE6D-3A45D7CF6A62}"/>
          </ac:spMkLst>
        </pc:spChg>
        <pc:spChg chg="add mod">
          <ac:chgData name="Daniel Bárta" userId="423a4212-f4b3-41df-9408-ee09fe0563f9" providerId="ADAL" clId="{14D0FDBF-7A01-4A76-A211-68AE88B10D1E}" dt="2026-04-25T08:20:28.519" v="4226" actId="1076"/>
          <ac:spMkLst>
            <pc:docMk/>
            <pc:sldMk cId="3450842138" sldId="319"/>
            <ac:spMk id="5" creationId="{8BB1D14E-7D30-ECD9-9BA5-52C545341503}"/>
          </ac:spMkLst>
        </pc:spChg>
        <pc:graphicFrameChg chg="add mod">
          <ac:chgData name="Daniel Bárta" userId="423a4212-f4b3-41df-9408-ee09fe0563f9" providerId="ADAL" clId="{14D0FDBF-7A01-4A76-A211-68AE88B10D1E}" dt="2026-04-25T08:20:08.423" v="4219" actId="14100"/>
          <ac:graphicFrameMkLst>
            <pc:docMk/>
            <pc:sldMk cId="3450842138" sldId="319"/>
            <ac:graphicFrameMk id="2" creationId="{B04F3C45-073D-97CE-7F5B-2020AC86919B}"/>
          </ac:graphicFrameMkLst>
        </pc:graphicFrameChg>
      </pc:sldChg>
      <pc:sldChg chg="modSp add mod ord">
        <pc:chgData name="Daniel Bárta" userId="423a4212-f4b3-41df-9408-ee09fe0563f9" providerId="ADAL" clId="{14D0FDBF-7A01-4A76-A211-68AE88B10D1E}" dt="2026-04-27T11:41:11.041" v="8361" actId="115"/>
        <pc:sldMkLst>
          <pc:docMk/>
          <pc:sldMk cId="2025854064" sldId="333"/>
        </pc:sldMkLst>
        <pc:spChg chg="mod">
          <ac:chgData name="Daniel Bárta" userId="423a4212-f4b3-41df-9408-ee09fe0563f9" providerId="ADAL" clId="{14D0FDBF-7A01-4A76-A211-68AE88B10D1E}" dt="2026-04-27T11:41:11.041" v="8361" actId="115"/>
          <ac:spMkLst>
            <pc:docMk/>
            <pc:sldMk cId="2025854064" sldId="333"/>
            <ac:spMk id="3" creationId="{82DE1FA8-F685-2315-A2D4-2709D8DA08A8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ielB&#225;rta\AppData\Local\Temp\3346ee6c-36d9-4137-86e4-8e26d7d1f44c_export_korndqxbylev_a.zip.44c\mp_KORNDQXL5Z9W_0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ielB&#225;rta\Downloads\irt_lt_mcby_m__custom_21167931_spreadshee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unrr-my.sharepoint.com/personal/daniel_barta_unrr_cz/Documents/Plocha/GOV_TR131_CZ%20(3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unrr-my.sharepoint.com/personal/daniel_barta_unrr_cz/Documents/Plocha/GOV_TR131_CZ%20(3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unrr-my.sharepoint.com/personal/daniel_barta_unrr_cz/Documents/Plocha/DEBT_graf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'mandatorní výdaje'!$C$67</c:f>
              <c:strCache>
                <c:ptCount val="1"/>
                <c:pt idx="0">
                  <c:v>Podíl mandatorních a quasi mandatorních výdajů na příjmech státního rozpočtu (v %)</c:v>
                </c:pt>
              </c:strCache>
            </c:strRef>
          </c:tx>
          <c:spPr>
            <a:ln w="508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'mandatorní výdaje'!$D$62:$P$62</c:f>
              <c:numCache>
                <c:formatCode>0</c:formatCode>
                <c:ptCount val="1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  <c:pt idx="12">
                  <c:v>2026</c:v>
                </c:pt>
              </c:numCache>
            </c:numRef>
          </c:cat>
          <c:val>
            <c:numRef>
              <c:f>'mandatorní výdaje'!$D$67:$P$67</c:f>
              <c:numCache>
                <c:formatCode>0.0</c:formatCode>
                <c:ptCount val="13"/>
                <c:pt idx="0">
                  <c:v>88.772431807002661</c:v>
                </c:pt>
                <c:pt idx="1">
                  <c:v>86.865600662621688</c:v>
                </c:pt>
                <c:pt idx="2">
                  <c:v>82.686283593920223</c:v>
                </c:pt>
                <c:pt idx="3">
                  <c:v>81.780010591681574</c:v>
                </c:pt>
                <c:pt idx="4">
                  <c:v>81.683733624479771</c:v>
                </c:pt>
                <c:pt idx="5">
                  <c:v>81.35716275674497</c:v>
                </c:pt>
                <c:pt idx="6">
                  <c:v>96.899201016242813</c:v>
                </c:pt>
                <c:pt idx="7">
                  <c:v>100.44319297928527</c:v>
                </c:pt>
                <c:pt idx="8">
                  <c:v>98.052824729267059</c:v>
                </c:pt>
                <c:pt idx="9">
                  <c:v>93.344568823494342</c:v>
                </c:pt>
                <c:pt idx="10">
                  <c:v>97.574851482453596</c:v>
                </c:pt>
                <c:pt idx="11">
                  <c:v>94.257845364225886</c:v>
                </c:pt>
                <c:pt idx="12">
                  <c:v>96.43996049793067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5E1-4338-ACA8-EE9992C82972}"/>
            </c:ext>
          </c:extLst>
        </c:ser>
        <c:ser>
          <c:idx val="1"/>
          <c:order val="1"/>
          <c:tx>
            <c:strRef>
              <c:f>'mandatorní výdaje'!$C$68</c:f>
              <c:strCache>
                <c:ptCount val="1"/>
                <c:pt idx="0">
                  <c:v>Průměr (2014-2019) a Průměr (2022-2026)</c:v>
                </c:pt>
              </c:strCache>
            </c:strRef>
          </c:tx>
          <c:spPr>
            <a:ln w="508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'mandatorní výdaje'!$D$62:$P$62</c:f>
              <c:numCache>
                <c:formatCode>0</c:formatCode>
                <c:ptCount val="1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  <c:pt idx="12">
                  <c:v>2026</c:v>
                </c:pt>
              </c:numCache>
            </c:numRef>
          </c:cat>
          <c:val>
            <c:numRef>
              <c:f>'mandatorní výdaje'!$D$68:$P$68</c:f>
              <c:numCache>
                <c:formatCode>General</c:formatCode>
                <c:ptCount val="13"/>
                <c:pt idx="0">
                  <c:v>83.857537172741814</c:v>
                </c:pt>
                <c:pt idx="1">
                  <c:v>83.857537172741814</c:v>
                </c:pt>
                <c:pt idx="2">
                  <c:v>83.857537172741814</c:v>
                </c:pt>
                <c:pt idx="3">
                  <c:v>83.857537172741814</c:v>
                </c:pt>
                <c:pt idx="4">
                  <c:v>83.857537172741814</c:v>
                </c:pt>
                <c:pt idx="5">
                  <c:v>83.857537172741814</c:v>
                </c:pt>
                <c:pt idx="9">
                  <c:v>95.40430654202612</c:v>
                </c:pt>
                <c:pt idx="10">
                  <c:v>95.40430654202612</c:v>
                </c:pt>
                <c:pt idx="11">
                  <c:v>95.40430654202612</c:v>
                </c:pt>
                <c:pt idx="12">
                  <c:v>95.40430654202612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5E1-4338-ACA8-EE9992C829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9898352"/>
        <c:axId val="1029904112"/>
      </c:lineChart>
      <c:catAx>
        <c:axId val="1029898352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29904112"/>
        <c:crosses val="autoZero"/>
        <c:auto val="1"/>
        <c:lblAlgn val="ctr"/>
        <c:lblOffset val="100"/>
        <c:noMultiLvlLbl val="0"/>
      </c:catAx>
      <c:valAx>
        <c:axId val="1029904112"/>
        <c:scaling>
          <c:orientation val="minMax"/>
          <c:min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29898352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050006495341001E-2"/>
          <c:y val="3.654885548488717E-2"/>
          <c:w val="0.94404812160651819"/>
          <c:h val="0.70803161663731795"/>
        </c:manualLayout>
      </c:layout>
      <c:lineChart>
        <c:grouping val="standard"/>
        <c:varyColors val="0"/>
        <c:ser>
          <c:idx val="0"/>
          <c:order val="0"/>
          <c:tx>
            <c:strRef>
              <c:f>'Sheet 1'!$A$14</c:f>
              <c:strCache>
                <c:ptCount val="1"/>
                <c:pt idx="0">
                  <c:v>Úroková sazba 10 letého dluhopisu</c:v>
                </c:pt>
              </c:strCache>
            </c:strRef>
          </c:tx>
          <c:spPr>
            <a:ln w="4762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strRef>
              <c:f>'Sheet 1'!$OT$8:$UJ$8</c:f>
              <c:strCache>
                <c:ptCount val="147"/>
                <c:pt idx="0">
                  <c:v>2014-01</c:v>
                </c:pt>
                <c:pt idx="1">
                  <c:v>2014-02</c:v>
                </c:pt>
                <c:pt idx="2">
                  <c:v>2014-03</c:v>
                </c:pt>
                <c:pt idx="3">
                  <c:v>2014-04</c:v>
                </c:pt>
                <c:pt idx="4">
                  <c:v>2014-05</c:v>
                </c:pt>
                <c:pt idx="5">
                  <c:v>2014-06</c:v>
                </c:pt>
                <c:pt idx="6">
                  <c:v>2014-07</c:v>
                </c:pt>
                <c:pt idx="7">
                  <c:v>2014-08</c:v>
                </c:pt>
                <c:pt idx="8">
                  <c:v>2014-09</c:v>
                </c:pt>
                <c:pt idx="9">
                  <c:v>2014-10</c:v>
                </c:pt>
                <c:pt idx="10">
                  <c:v>2014-11</c:v>
                </c:pt>
                <c:pt idx="11">
                  <c:v>2014-12</c:v>
                </c:pt>
                <c:pt idx="12">
                  <c:v>2015-01</c:v>
                </c:pt>
                <c:pt idx="13">
                  <c:v>2015-02</c:v>
                </c:pt>
                <c:pt idx="14">
                  <c:v>2015-03</c:v>
                </c:pt>
                <c:pt idx="15">
                  <c:v>2015-04</c:v>
                </c:pt>
                <c:pt idx="16">
                  <c:v>2015-05</c:v>
                </c:pt>
                <c:pt idx="17">
                  <c:v>2015-06</c:v>
                </c:pt>
                <c:pt idx="18">
                  <c:v>2015-07</c:v>
                </c:pt>
                <c:pt idx="19">
                  <c:v>2015-08</c:v>
                </c:pt>
                <c:pt idx="20">
                  <c:v>2015-09</c:v>
                </c:pt>
                <c:pt idx="21">
                  <c:v>2015-10</c:v>
                </c:pt>
                <c:pt idx="22">
                  <c:v>2015-11</c:v>
                </c:pt>
                <c:pt idx="23">
                  <c:v>2015-12</c:v>
                </c:pt>
                <c:pt idx="24">
                  <c:v>2016-01</c:v>
                </c:pt>
                <c:pt idx="25">
                  <c:v>2016-02</c:v>
                </c:pt>
                <c:pt idx="26">
                  <c:v>2016-03</c:v>
                </c:pt>
                <c:pt idx="27">
                  <c:v>2016-04</c:v>
                </c:pt>
                <c:pt idx="28">
                  <c:v>2016-05</c:v>
                </c:pt>
                <c:pt idx="29">
                  <c:v>2016-06</c:v>
                </c:pt>
                <c:pt idx="30">
                  <c:v>2016-07</c:v>
                </c:pt>
                <c:pt idx="31">
                  <c:v>2016-08</c:v>
                </c:pt>
                <c:pt idx="32">
                  <c:v>2016-09</c:v>
                </c:pt>
                <c:pt idx="33">
                  <c:v>2016-10</c:v>
                </c:pt>
                <c:pt idx="34">
                  <c:v>2016-11</c:v>
                </c:pt>
                <c:pt idx="35">
                  <c:v>2016-12</c:v>
                </c:pt>
                <c:pt idx="36">
                  <c:v>2017-01</c:v>
                </c:pt>
                <c:pt idx="37">
                  <c:v>2017-02</c:v>
                </c:pt>
                <c:pt idx="38">
                  <c:v>2017-03</c:v>
                </c:pt>
                <c:pt idx="39">
                  <c:v>2017-04</c:v>
                </c:pt>
                <c:pt idx="40">
                  <c:v>2017-05</c:v>
                </c:pt>
                <c:pt idx="41">
                  <c:v>2017-06</c:v>
                </c:pt>
                <c:pt idx="42">
                  <c:v>2017-07</c:v>
                </c:pt>
                <c:pt idx="43">
                  <c:v>2017-08</c:v>
                </c:pt>
                <c:pt idx="44">
                  <c:v>2017-09</c:v>
                </c:pt>
                <c:pt idx="45">
                  <c:v>2017-10</c:v>
                </c:pt>
                <c:pt idx="46">
                  <c:v>2017-11</c:v>
                </c:pt>
                <c:pt idx="47">
                  <c:v>2017-12</c:v>
                </c:pt>
                <c:pt idx="48">
                  <c:v>2018-01</c:v>
                </c:pt>
                <c:pt idx="49">
                  <c:v>2018-02</c:v>
                </c:pt>
                <c:pt idx="50">
                  <c:v>2018-03</c:v>
                </c:pt>
                <c:pt idx="51">
                  <c:v>2018-04</c:v>
                </c:pt>
                <c:pt idx="52">
                  <c:v>2018-05</c:v>
                </c:pt>
                <c:pt idx="53">
                  <c:v>2018-06</c:v>
                </c:pt>
                <c:pt idx="54">
                  <c:v>2018-07</c:v>
                </c:pt>
                <c:pt idx="55">
                  <c:v>2018-08</c:v>
                </c:pt>
                <c:pt idx="56">
                  <c:v>2018-09</c:v>
                </c:pt>
                <c:pt idx="57">
                  <c:v>2018-10</c:v>
                </c:pt>
                <c:pt idx="58">
                  <c:v>2018-11</c:v>
                </c:pt>
                <c:pt idx="59">
                  <c:v>2018-12</c:v>
                </c:pt>
                <c:pt idx="60">
                  <c:v>2019-01</c:v>
                </c:pt>
                <c:pt idx="61">
                  <c:v>2019-02</c:v>
                </c:pt>
                <c:pt idx="62">
                  <c:v>2019-03</c:v>
                </c:pt>
                <c:pt idx="63">
                  <c:v>2019-04</c:v>
                </c:pt>
                <c:pt idx="64">
                  <c:v>2019-05</c:v>
                </c:pt>
                <c:pt idx="65">
                  <c:v>2019-06</c:v>
                </c:pt>
                <c:pt idx="66">
                  <c:v>2019-07</c:v>
                </c:pt>
                <c:pt idx="67">
                  <c:v>2019-08</c:v>
                </c:pt>
                <c:pt idx="68">
                  <c:v>2019-09</c:v>
                </c:pt>
                <c:pt idx="69">
                  <c:v>2019-10</c:v>
                </c:pt>
                <c:pt idx="70">
                  <c:v>2019-11</c:v>
                </c:pt>
                <c:pt idx="71">
                  <c:v>2019-12</c:v>
                </c:pt>
                <c:pt idx="72">
                  <c:v>2020-01</c:v>
                </c:pt>
                <c:pt idx="73">
                  <c:v>2020-02</c:v>
                </c:pt>
                <c:pt idx="74">
                  <c:v>2020-03</c:v>
                </c:pt>
                <c:pt idx="75">
                  <c:v>2020-04</c:v>
                </c:pt>
                <c:pt idx="76">
                  <c:v>2020-05</c:v>
                </c:pt>
                <c:pt idx="77">
                  <c:v>2020-06</c:v>
                </c:pt>
                <c:pt idx="78">
                  <c:v>2020-07</c:v>
                </c:pt>
                <c:pt idx="79">
                  <c:v>2020-08</c:v>
                </c:pt>
                <c:pt idx="80">
                  <c:v>2020-09</c:v>
                </c:pt>
                <c:pt idx="81">
                  <c:v>2020-10</c:v>
                </c:pt>
                <c:pt idx="82">
                  <c:v>2020-11</c:v>
                </c:pt>
                <c:pt idx="83">
                  <c:v>2020-12</c:v>
                </c:pt>
                <c:pt idx="84">
                  <c:v>2021-01</c:v>
                </c:pt>
                <c:pt idx="85">
                  <c:v>2021-02</c:v>
                </c:pt>
                <c:pt idx="86">
                  <c:v>2021-03</c:v>
                </c:pt>
                <c:pt idx="87">
                  <c:v>2021-04</c:v>
                </c:pt>
                <c:pt idx="88">
                  <c:v>2021-05</c:v>
                </c:pt>
                <c:pt idx="89">
                  <c:v>2021-06</c:v>
                </c:pt>
                <c:pt idx="90">
                  <c:v>2021-07</c:v>
                </c:pt>
                <c:pt idx="91">
                  <c:v>2021-08</c:v>
                </c:pt>
                <c:pt idx="92">
                  <c:v>2021-09</c:v>
                </c:pt>
                <c:pt idx="93">
                  <c:v>2021-10</c:v>
                </c:pt>
                <c:pt idx="94">
                  <c:v>2021-11</c:v>
                </c:pt>
                <c:pt idx="95">
                  <c:v>2021-12</c:v>
                </c:pt>
                <c:pt idx="96">
                  <c:v>2022-01</c:v>
                </c:pt>
                <c:pt idx="97">
                  <c:v>2022-02</c:v>
                </c:pt>
                <c:pt idx="98">
                  <c:v>2022-03</c:v>
                </c:pt>
                <c:pt idx="99">
                  <c:v>2022-04</c:v>
                </c:pt>
                <c:pt idx="100">
                  <c:v>2022-05</c:v>
                </c:pt>
                <c:pt idx="101">
                  <c:v>2022-06</c:v>
                </c:pt>
                <c:pt idx="102">
                  <c:v>2022-07</c:v>
                </c:pt>
                <c:pt idx="103">
                  <c:v>2022-08</c:v>
                </c:pt>
                <c:pt idx="104">
                  <c:v>2022-09</c:v>
                </c:pt>
                <c:pt idx="105">
                  <c:v>2022-10</c:v>
                </c:pt>
                <c:pt idx="106">
                  <c:v>2022-11</c:v>
                </c:pt>
                <c:pt idx="107">
                  <c:v>2022-12</c:v>
                </c:pt>
                <c:pt idx="108">
                  <c:v>2023-01</c:v>
                </c:pt>
                <c:pt idx="109">
                  <c:v>2023-02</c:v>
                </c:pt>
                <c:pt idx="110">
                  <c:v>2023-03</c:v>
                </c:pt>
                <c:pt idx="111">
                  <c:v>2023-04</c:v>
                </c:pt>
                <c:pt idx="112">
                  <c:v>2023-05</c:v>
                </c:pt>
                <c:pt idx="113">
                  <c:v>2023-06</c:v>
                </c:pt>
                <c:pt idx="114">
                  <c:v>2023-07</c:v>
                </c:pt>
                <c:pt idx="115">
                  <c:v>2023-08</c:v>
                </c:pt>
                <c:pt idx="116">
                  <c:v>2023-09</c:v>
                </c:pt>
                <c:pt idx="117">
                  <c:v>2023-10</c:v>
                </c:pt>
                <c:pt idx="118">
                  <c:v>2023-11</c:v>
                </c:pt>
                <c:pt idx="119">
                  <c:v>2023-12</c:v>
                </c:pt>
                <c:pt idx="120">
                  <c:v>2024-01</c:v>
                </c:pt>
                <c:pt idx="121">
                  <c:v>2024-02</c:v>
                </c:pt>
                <c:pt idx="122">
                  <c:v>2024-03</c:v>
                </c:pt>
                <c:pt idx="123">
                  <c:v>2024-04</c:v>
                </c:pt>
                <c:pt idx="124">
                  <c:v>2024-05</c:v>
                </c:pt>
                <c:pt idx="125">
                  <c:v>2024-06</c:v>
                </c:pt>
                <c:pt idx="126">
                  <c:v>2024-07</c:v>
                </c:pt>
                <c:pt idx="127">
                  <c:v>2024-08</c:v>
                </c:pt>
                <c:pt idx="128">
                  <c:v>2024-09</c:v>
                </c:pt>
                <c:pt idx="129">
                  <c:v>2024-10</c:v>
                </c:pt>
                <c:pt idx="130">
                  <c:v>2024-11</c:v>
                </c:pt>
                <c:pt idx="131">
                  <c:v>2024-12</c:v>
                </c:pt>
                <c:pt idx="132">
                  <c:v>2025-01</c:v>
                </c:pt>
                <c:pt idx="133">
                  <c:v>2025-02</c:v>
                </c:pt>
                <c:pt idx="134">
                  <c:v>2025-03</c:v>
                </c:pt>
                <c:pt idx="135">
                  <c:v>2025-04</c:v>
                </c:pt>
                <c:pt idx="136">
                  <c:v>2025-05</c:v>
                </c:pt>
                <c:pt idx="137">
                  <c:v>2025-06</c:v>
                </c:pt>
                <c:pt idx="138">
                  <c:v>2025-07</c:v>
                </c:pt>
                <c:pt idx="139">
                  <c:v>2025-08</c:v>
                </c:pt>
                <c:pt idx="140">
                  <c:v>2025-09</c:v>
                </c:pt>
                <c:pt idx="141">
                  <c:v>2025-10</c:v>
                </c:pt>
                <c:pt idx="142">
                  <c:v>2025-11</c:v>
                </c:pt>
                <c:pt idx="143">
                  <c:v>2025-12</c:v>
                </c:pt>
                <c:pt idx="144">
                  <c:v>2026-01</c:v>
                </c:pt>
                <c:pt idx="145">
                  <c:v>2026-02</c:v>
                </c:pt>
                <c:pt idx="146">
                  <c:v>2026-03</c:v>
                </c:pt>
              </c:strCache>
            </c:strRef>
          </c:cat>
          <c:val>
            <c:numRef>
              <c:f>'Sheet 1'!$OT$14:$UJ$14</c:f>
              <c:numCache>
                <c:formatCode>#\ ##0.##########</c:formatCode>
                <c:ptCount val="147"/>
                <c:pt idx="0">
                  <c:v>2.4300000000000002</c:v>
                </c:pt>
                <c:pt idx="1">
                  <c:v>2.2799999999999998</c:v>
                </c:pt>
                <c:pt idx="2">
                  <c:v>2.2000000000000002</c:v>
                </c:pt>
                <c:pt idx="3">
                  <c:v>2</c:v>
                </c:pt>
                <c:pt idx="4">
                  <c:v>1.73</c:v>
                </c:pt>
                <c:pt idx="5">
                  <c:v>1.55</c:v>
                </c:pt>
                <c:pt idx="6">
                  <c:v>1.49</c:v>
                </c:pt>
                <c:pt idx="7">
                  <c:v>1.38</c:v>
                </c:pt>
                <c:pt idx="8">
                  <c:v>1.21</c:v>
                </c:pt>
                <c:pt idx="9">
                  <c:v>1.1000000000000001</c:v>
                </c:pt>
                <c:pt idx="10">
                  <c:v>0.87</c:v>
                </c:pt>
                <c:pt idx="11">
                  <c:v>0.67</c:v>
                </c:pt>
                <c:pt idx="12">
                  <c:v>0.35</c:v>
                </c:pt>
                <c:pt idx="13">
                  <c:v>0.4</c:v>
                </c:pt>
                <c:pt idx="14">
                  <c:v>0.35</c:v>
                </c:pt>
                <c:pt idx="15">
                  <c:v>0.26</c:v>
                </c:pt>
                <c:pt idx="16">
                  <c:v>0.6</c:v>
                </c:pt>
                <c:pt idx="17">
                  <c:v>1.01</c:v>
                </c:pt>
                <c:pt idx="18">
                  <c:v>0.97</c:v>
                </c:pt>
                <c:pt idx="19">
                  <c:v>0.74</c:v>
                </c:pt>
                <c:pt idx="20">
                  <c:v>0.68</c:v>
                </c:pt>
                <c:pt idx="21">
                  <c:v>0.56000000000000005</c:v>
                </c:pt>
                <c:pt idx="22">
                  <c:v>0.49</c:v>
                </c:pt>
                <c:pt idx="23">
                  <c:v>0.49</c:v>
                </c:pt>
                <c:pt idx="24">
                  <c:v>0.62</c:v>
                </c:pt>
                <c:pt idx="25">
                  <c:v>0.46</c:v>
                </c:pt>
                <c:pt idx="26">
                  <c:v>0.35</c:v>
                </c:pt>
                <c:pt idx="27">
                  <c:v>0.43</c:v>
                </c:pt>
                <c:pt idx="28">
                  <c:v>0.46</c:v>
                </c:pt>
                <c:pt idx="29">
                  <c:v>0.45</c:v>
                </c:pt>
                <c:pt idx="30">
                  <c:v>0.37</c:v>
                </c:pt>
                <c:pt idx="31">
                  <c:v>0.28999999999999998</c:v>
                </c:pt>
                <c:pt idx="32">
                  <c:v>0.25</c:v>
                </c:pt>
                <c:pt idx="33">
                  <c:v>0.37</c:v>
                </c:pt>
                <c:pt idx="34">
                  <c:v>0.55000000000000004</c:v>
                </c:pt>
                <c:pt idx="35">
                  <c:v>0.53</c:v>
                </c:pt>
                <c:pt idx="36">
                  <c:v>0.47</c:v>
                </c:pt>
                <c:pt idx="37">
                  <c:v>0.63</c:v>
                </c:pt>
                <c:pt idx="38">
                  <c:v>0.87</c:v>
                </c:pt>
                <c:pt idx="39">
                  <c:v>0.96</c:v>
                </c:pt>
                <c:pt idx="40">
                  <c:v>0.74</c:v>
                </c:pt>
                <c:pt idx="41">
                  <c:v>0.77</c:v>
                </c:pt>
                <c:pt idx="42">
                  <c:v>0.9</c:v>
                </c:pt>
                <c:pt idx="43">
                  <c:v>0.83</c:v>
                </c:pt>
                <c:pt idx="44">
                  <c:v>0.97</c:v>
                </c:pt>
                <c:pt idx="45">
                  <c:v>1.45</c:v>
                </c:pt>
                <c:pt idx="46">
                  <c:v>1.68</c:v>
                </c:pt>
                <c:pt idx="47">
                  <c:v>1.5</c:v>
                </c:pt>
                <c:pt idx="48">
                  <c:v>1.77</c:v>
                </c:pt>
                <c:pt idx="49">
                  <c:v>1.82</c:v>
                </c:pt>
                <c:pt idx="50">
                  <c:v>1.81</c:v>
                </c:pt>
                <c:pt idx="51">
                  <c:v>1.74</c:v>
                </c:pt>
                <c:pt idx="52">
                  <c:v>1.89</c:v>
                </c:pt>
                <c:pt idx="53">
                  <c:v>2.14</c:v>
                </c:pt>
                <c:pt idx="54">
                  <c:v>2.11</c:v>
                </c:pt>
                <c:pt idx="55">
                  <c:v>2.14</c:v>
                </c:pt>
                <c:pt idx="56">
                  <c:v>2.14</c:v>
                </c:pt>
                <c:pt idx="57">
                  <c:v>2.14</c:v>
                </c:pt>
                <c:pt idx="58">
                  <c:v>2.0699999999999998</c:v>
                </c:pt>
                <c:pt idx="59">
                  <c:v>2.0099999999999998</c:v>
                </c:pt>
                <c:pt idx="60">
                  <c:v>1.85</c:v>
                </c:pt>
                <c:pt idx="61">
                  <c:v>1.76</c:v>
                </c:pt>
                <c:pt idx="62">
                  <c:v>1.82</c:v>
                </c:pt>
                <c:pt idx="63">
                  <c:v>1.82</c:v>
                </c:pt>
                <c:pt idx="64">
                  <c:v>1.86</c:v>
                </c:pt>
                <c:pt idx="65">
                  <c:v>1.58</c:v>
                </c:pt>
                <c:pt idx="66">
                  <c:v>1.36</c:v>
                </c:pt>
                <c:pt idx="67">
                  <c:v>0.99</c:v>
                </c:pt>
                <c:pt idx="68">
                  <c:v>1.24</c:v>
                </c:pt>
                <c:pt idx="69">
                  <c:v>1.32</c:v>
                </c:pt>
                <c:pt idx="70">
                  <c:v>1.47</c:v>
                </c:pt>
                <c:pt idx="71">
                  <c:v>1.51</c:v>
                </c:pt>
                <c:pt idx="72">
                  <c:v>1.62</c:v>
                </c:pt>
                <c:pt idx="73">
                  <c:v>1.47</c:v>
                </c:pt>
                <c:pt idx="74">
                  <c:v>1.28</c:v>
                </c:pt>
                <c:pt idx="75">
                  <c:v>1.28</c:v>
                </c:pt>
                <c:pt idx="76">
                  <c:v>0.92</c:v>
                </c:pt>
                <c:pt idx="77">
                  <c:v>0.86</c:v>
                </c:pt>
                <c:pt idx="78">
                  <c:v>0.86</c:v>
                </c:pt>
                <c:pt idx="79">
                  <c:v>0.95</c:v>
                </c:pt>
                <c:pt idx="80">
                  <c:v>0.98</c:v>
                </c:pt>
                <c:pt idx="81">
                  <c:v>0.94</c:v>
                </c:pt>
                <c:pt idx="82">
                  <c:v>1.1200000000000001</c:v>
                </c:pt>
                <c:pt idx="83">
                  <c:v>1.26</c:v>
                </c:pt>
                <c:pt idx="84">
                  <c:v>1.28</c:v>
                </c:pt>
                <c:pt idx="85">
                  <c:v>1.49</c:v>
                </c:pt>
                <c:pt idx="86">
                  <c:v>1.87</c:v>
                </c:pt>
                <c:pt idx="87">
                  <c:v>1.86</c:v>
                </c:pt>
                <c:pt idx="88">
                  <c:v>1.74</c:v>
                </c:pt>
                <c:pt idx="89">
                  <c:v>1.67</c:v>
                </c:pt>
                <c:pt idx="90">
                  <c:v>1.72</c:v>
                </c:pt>
                <c:pt idx="91">
                  <c:v>1.74</c:v>
                </c:pt>
                <c:pt idx="92">
                  <c:v>1.9</c:v>
                </c:pt>
                <c:pt idx="93">
                  <c:v>2.34</c:v>
                </c:pt>
                <c:pt idx="94">
                  <c:v>2.62</c:v>
                </c:pt>
                <c:pt idx="95">
                  <c:v>2.62</c:v>
                </c:pt>
                <c:pt idx="96">
                  <c:v>3.12</c:v>
                </c:pt>
                <c:pt idx="97">
                  <c:v>3.03</c:v>
                </c:pt>
                <c:pt idx="98">
                  <c:v>3.53</c:v>
                </c:pt>
                <c:pt idx="99">
                  <c:v>4.01</c:v>
                </c:pt>
                <c:pt idx="100">
                  <c:v>4.6100000000000003</c:v>
                </c:pt>
                <c:pt idx="101">
                  <c:v>5.12</c:v>
                </c:pt>
                <c:pt idx="102">
                  <c:v>4.4000000000000004</c:v>
                </c:pt>
                <c:pt idx="103">
                  <c:v>4.1100000000000003</c:v>
                </c:pt>
                <c:pt idx="104">
                  <c:v>4.72</c:v>
                </c:pt>
                <c:pt idx="105">
                  <c:v>5.52</c:v>
                </c:pt>
                <c:pt idx="106">
                  <c:v>5.1100000000000003</c:v>
                </c:pt>
                <c:pt idx="107">
                  <c:v>4.71</c:v>
                </c:pt>
                <c:pt idx="108">
                  <c:v>4.47</c:v>
                </c:pt>
                <c:pt idx="109">
                  <c:v>4.6100000000000003</c:v>
                </c:pt>
                <c:pt idx="110">
                  <c:v>4.67</c:v>
                </c:pt>
                <c:pt idx="111">
                  <c:v>4.6500000000000004</c:v>
                </c:pt>
                <c:pt idx="112">
                  <c:v>4.5</c:v>
                </c:pt>
                <c:pt idx="113">
                  <c:v>4.3499999999999996</c:v>
                </c:pt>
                <c:pt idx="114">
                  <c:v>4.1500000000000004</c:v>
                </c:pt>
                <c:pt idx="115">
                  <c:v>4.26</c:v>
                </c:pt>
                <c:pt idx="116">
                  <c:v>4.49</c:v>
                </c:pt>
                <c:pt idx="117">
                  <c:v>4.72</c:v>
                </c:pt>
                <c:pt idx="118">
                  <c:v>4.42</c:v>
                </c:pt>
                <c:pt idx="119">
                  <c:v>3.97</c:v>
                </c:pt>
                <c:pt idx="120">
                  <c:v>3.88</c:v>
                </c:pt>
                <c:pt idx="121">
                  <c:v>3.76</c:v>
                </c:pt>
                <c:pt idx="122">
                  <c:v>3.82</c:v>
                </c:pt>
                <c:pt idx="123">
                  <c:v>4.2</c:v>
                </c:pt>
                <c:pt idx="124">
                  <c:v>4.16</c:v>
                </c:pt>
                <c:pt idx="125">
                  <c:v>4.21</c:v>
                </c:pt>
                <c:pt idx="126">
                  <c:v>3.95</c:v>
                </c:pt>
                <c:pt idx="127">
                  <c:v>3.78</c:v>
                </c:pt>
                <c:pt idx="128">
                  <c:v>3.77</c:v>
                </c:pt>
                <c:pt idx="129">
                  <c:v>3.98</c:v>
                </c:pt>
                <c:pt idx="130">
                  <c:v>4.0999999999999996</c:v>
                </c:pt>
                <c:pt idx="131">
                  <c:v>4.13</c:v>
                </c:pt>
                <c:pt idx="132">
                  <c:v>4.2</c:v>
                </c:pt>
                <c:pt idx="133">
                  <c:v>4.0599999999999996</c:v>
                </c:pt>
                <c:pt idx="134">
                  <c:v>4.26</c:v>
                </c:pt>
                <c:pt idx="135">
                  <c:v>4.09</c:v>
                </c:pt>
                <c:pt idx="136">
                  <c:v>4.16</c:v>
                </c:pt>
                <c:pt idx="137">
                  <c:v>4.2300000000000004</c:v>
                </c:pt>
                <c:pt idx="138">
                  <c:v>4.3</c:v>
                </c:pt>
                <c:pt idx="139">
                  <c:v>4.3499999999999996</c:v>
                </c:pt>
                <c:pt idx="140">
                  <c:v>4.42</c:v>
                </c:pt>
                <c:pt idx="141">
                  <c:v>4.46</c:v>
                </c:pt>
                <c:pt idx="142">
                  <c:v>4.6100000000000003</c:v>
                </c:pt>
                <c:pt idx="143">
                  <c:v>4.6500000000000004</c:v>
                </c:pt>
                <c:pt idx="144">
                  <c:v>4.46</c:v>
                </c:pt>
                <c:pt idx="145">
                  <c:v>4.37</c:v>
                </c:pt>
                <c:pt idx="146">
                  <c:v>4.72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870-48ED-ABF5-CAA76728422A}"/>
            </c:ext>
          </c:extLst>
        </c:ser>
        <c:ser>
          <c:idx val="1"/>
          <c:order val="1"/>
          <c:tx>
            <c:strRef>
              <c:f>'Sheet 1'!$A$7</c:f>
              <c:strCache>
                <c:ptCount val="1"/>
                <c:pt idx="0">
                  <c:v>Průměr (2014-2019) a Průměr (2023-2026)</c:v>
                </c:pt>
              </c:strCache>
            </c:strRef>
          </c:tx>
          <c:spPr>
            <a:ln w="508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'Sheet 1'!$OT$8:$UJ$8</c:f>
              <c:strCache>
                <c:ptCount val="147"/>
                <c:pt idx="0">
                  <c:v>2014-01</c:v>
                </c:pt>
                <c:pt idx="1">
                  <c:v>2014-02</c:v>
                </c:pt>
                <c:pt idx="2">
                  <c:v>2014-03</c:v>
                </c:pt>
                <c:pt idx="3">
                  <c:v>2014-04</c:v>
                </c:pt>
                <c:pt idx="4">
                  <c:v>2014-05</c:v>
                </c:pt>
                <c:pt idx="5">
                  <c:v>2014-06</c:v>
                </c:pt>
                <c:pt idx="6">
                  <c:v>2014-07</c:v>
                </c:pt>
                <c:pt idx="7">
                  <c:v>2014-08</c:v>
                </c:pt>
                <c:pt idx="8">
                  <c:v>2014-09</c:v>
                </c:pt>
                <c:pt idx="9">
                  <c:v>2014-10</c:v>
                </c:pt>
                <c:pt idx="10">
                  <c:v>2014-11</c:v>
                </c:pt>
                <c:pt idx="11">
                  <c:v>2014-12</c:v>
                </c:pt>
                <c:pt idx="12">
                  <c:v>2015-01</c:v>
                </c:pt>
                <c:pt idx="13">
                  <c:v>2015-02</c:v>
                </c:pt>
                <c:pt idx="14">
                  <c:v>2015-03</c:v>
                </c:pt>
                <c:pt idx="15">
                  <c:v>2015-04</c:v>
                </c:pt>
                <c:pt idx="16">
                  <c:v>2015-05</c:v>
                </c:pt>
                <c:pt idx="17">
                  <c:v>2015-06</c:v>
                </c:pt>
                <c:pt idx="18">
                  <c:v>2015-07</c:v>
                </c:pt>
                <c:pt idx="19">
                  <c:v>2015-08</c:v>
                </c:pt>
                <c:pt idx="20">
                  <c:v>2015-09</c:v>
                </c:pt>
                <c:pt idx="21">
                  <c:v>2015-10</c:v>
                </c:pt>
                <c:pt idx="22">
                  <c:v>2015-11</c:v>
                </c:pt>
                <c:pt idx="23">
                  <c:v>2015-12</c:v>
                </c:pt>
                <c:pt idx="24">
                  <c:v>2016-01</c:v>
                </c:pt>
                <c:pt idx="25">
                  <c:v>2016-02</c:v>
                </c:pt>
                <c:pt idx="26">
                  <c:v>2016-03</c:v>
                </c:pt>
                <c:pt idx="27">
                  <c:v>2016-04</c:v>
                </c:pt>
                <c:pt idx="28">
                  <c:v>2016-05</c:v>
                </c:pt>
                <c:pt idx="29">
                  <c:v>2016-06</c:v>
                </c:pt>
                <c:pt idx="30">
                  <c:v>2016-07</c:v>
                </c:pt>
                <c:pt idx="31">
                  <c:v>2016-08</c:v>
                </c:pt>
                <c:pt idx="32">
                  <c:v>2016-09</c:v>
                </c:pt>
                <c:pt idx="33">
                  <c:v>2016-10</c:v>
                </c:pt>
                <c:pt idx="34">
                  <c:v>2016-11</c:v>
                </c:pt>
                <c:pt idx="35">
                  <c:v>2016-12</c:v>
                </c:pt>
                <c:pt idx="36">
                  <c:v>2017-01</c:v>
                </c:pt>
                <c:pt idx="37">
                  <c:v>2017-02</c:v>
                </c:pt>
                <c:pt idx="38">
                  <c:v>2017-03</c:v>
                </c:pt>
                <c:pt idx="39">
                  <c:v>2017-04</c:v>
                </c:pt>
                <c:pt idx="40">
                  <c:v>2017-05</c:v>
                </c:pt>
                <c:pt idx="41">
                  <c:v>2017-06</c:v>
                </c:pt>
                <c:pt idx="42">
                  <c:v>2017-07</c:v>
                </c:pt>
                <c:pt idx="43">
                  <c:v>2017-08</c:v>
                </c:pt>
                <c:pt idx="44">
                  <c:v>2017-09</c:v>
                </c:pt>
                <c:pt idx="45">
                  <c:v>2017-10</c:v>
                </c:pt>
                <c:pt idx="46">
                  <c:v>2017-11</c:v>
                </c:pt>
                <c:pt idx="47">
                  <c:v>2017-12</c:v>
                </c:pt>
                <c:pt idx="48">
                  <c:v>2018-01</c:v>
                </c:pt>
                <c:pt idx="49">
                  <c:v>2018-02</c:v>
                </c:pt>
                <c:pt idx="50">
                  <c:v>2018-03</c:v>
                </c:pt>
                <c:pt idx="51">
                  <c:v>2018-04</c:v>
                </c:pt>
                <c:pt idx="52">
                  <c:v>2018-05</c:v>
                </c:pt>
                <c:pt idx="53">
                  <c:v>2018-06</c:v>
                </c:pt>
                <c:pt idx="54">
                  <c:v>2018-07</c:v>
                </c:pt>
                <c:pt idx="55">
                  <c:v>2018-08</c:v>
                </c:pt>
                <c:pt idx="56">
                  <c:v>2018-09</c:v>
                </c:pt>
                <c:pt idx="57">
                  <c:v>2018-10</c:v>
                </c:pt>
                <c:pt idx="58">
                  <c:v>2018-11</c:v>
                </c:pt>
                <c:pt idx="59">
                  <c:v>2018-12</c:v>
                </c:pt>
                <c:pt idx="60">
                  <c:v>2019-01</c:v>
                </c:pt>
                <c:pt idx="61">
                  <c:v>2019-02</c:v>
                </c:pt>
                <c:pt idx="62">
                  <c:v>2019-03</c:v>
                </c:pt>
                <c:pt idx="63">
                  <c:v>2019-04</c:v>
                </c:pt>
                <c:pt idx="64">
                  <c:v>2019-05</c:v>
                </c:pt>
                <c:pt idx="65">
                  <c:v>2019-06</c:v>
                </c:pt>
                <c:pt idx="66">
                  <c:v>2019-07</c:v>
                </c:pt>
                <c:pt idx="67">
                  <c:v>2019-08</c:v>
                </c:pt>
                <c:pt idx="68">
                  <c:v>2019-09</c:v>
                </c:pt>
                <c:pt idx="69">
                  <c:v>2019-10</c:v>
                </c:pt>
                <c:pt idx="70">
                  <c:v>2019-11</c:v>
                </c:pt>
                <c:pt idx="71">
                  <c:v>2019-12</c:v>
                </c:pt>
                <c:pt idx="72">
                  <c:v>2020-01</c:v>
                </c:pt>
                <c:pt idx="73">
                  <c:v>2020-02</c:v>
                </c:pt>
                <c:pt idx="74">
                  <c:v>2020-03</c:v>
                </c:pt>
                <c:pt idx="75">
                  <c:v>2020-04</c:v>
                </c:pt>
                <c:pt idx="76">
                  <c:v>2020-05</c:v>
                </c:pt>
                <c:pt idx="77">
                  <c:v>2020-06</c:v>
                </c:pt>
                <c:pt idx="78">
                  <c:v>2020-07</c:v>
                </c:pt>
                <c:pt idx="79">
                  <c:v>2020-08</c:v>
                </c:pt>
                <c:pt idx="80">
                  <c:v>2020-09</c:v>
                </c:pt>
                <c:pt idx="81">
                  <c:v>2020-10</c:v>
                </c:pt>
                <c:pt idx="82">
                  <c:v>2020-11</c:v>
                </c:pt>
                <c:pt idx="83">
                  <c:v>2020-12</c:v>
                </c:pt>
                <c:pt idx="84">
                  <c:v>2021-01</c:v>
                </c:pt>
                <c:pt idx="85">
                  <c:v>2021-02</c:v>
                </c:pt>
                <c:pt idx="86">
                  <c:v>2021-03</c:v>
                </c:pt>
                <c:pt idx="87">
                  <c:v>2021-04</c:v>
                </c:pt>
                <c:pt idx="88">
                  <c:v>2021-05</c:v>
                </c:pt>
                <c:pt idx="89">
                  <c:v>2021-06</c:v>
                </c:pt>
                <c:pt idx="90">
                  <c:v>2021-07</c:v>
                </c:pt>
                <c:pt idx="91">
                  <c:v>2021-08</c:v>
                </c:pt>
                <c:pt idx="92">
                  <c:v>2021-09</c:v>
                </c:pt>
                <c:pt idx="93">
                  <c:v>2021-10</c:v>
                </c:pt>
                <c:pt idx="94">
                  <c:v>2021-11</c:v>
                </c:pt>
                <c:pt idx="95">
                  <c:v>2021-12</c:v>
                </c:pt>
                <c:pt idx="96">
                  <c:v>2022-01</c:v>
                </c:pt>
                <c:pt idx="97">
                  <c:v>2022-02</c:v>
                </c:pt>
                <c:pt idx="98">
                  <c:v>2022-03</c:v>
                </c:pt>
                <c:pt idx="99">
                  <c:v>2022-04</c:v>
                </c:pt>
                <c:pt idx="100">
                  <c:v>2022-05</c:v>
                </c:pt>
                <c:pt idx="101">
                  <c:v>2022-06</c:v>
                </c:pt>
                <c:pt idx="102">
                  <c:v>2022-07</c:v>
                </c:pt>
                <c:pt idx="103">
                  <c:v>2022-08</c:v>
                </c:pt>
                <c:pt idx="104">
                  <c:v>2022-09</c:v>
                </c:pt>
                <c:pt idx="105">
                  <c:v>2022-10</c:v>
                </c:pt>
                <c:pt idx="106">
                  <c:v>2022-11</c:v>
                </c:pt>
                <c:pt idx="107">
                  <c:v>2022-12</c:v>
                </c:pt>
                <c:pt idx="108">
                  <c:v>2023-01</c:v>
                </c:pt>
                <c:pt idx="109">
                  <c:v>2023-02</c:v>
                </c:pt>
                <c:pt idx="110">
                  <c:v>2023-03</c:v>
                </c:pt>
                <c:pt idx="111">
                  <c:v>2023-04</c:v>
                </c:pt>
                <c:pt idx="112">
                  <c:v>2023-05</c:v>
                </c:pt>
                <c:pt idx="113">
                  <c:v>2023-06</c:v>
                </c:pt>
                <c:pt idx="114">
                  <c:v>2023-07</c:v>
                </c:pt>
                <c:pt idx="115">
                  <c:v>2023-08</c:v>
                </c:pt>
                <c:pt idx="116">
                  <c:v>2023-09</c:v>
                </c:pt>
                <c:pt idx="117">
                  <c:v>2023-10</c:v>
                </c:pt>
                <c:pt idx="118">
                  <c:v>2023-11</c:v>
                </c:pt>
                <c:pt idx="119">
                  <c:v>2023-12</c:v>
                </c:pt>
                <c:pt idx="120">
                  <c:v>2024-01</c:v>
                </c:pt>
                <c:pt idx="121">
                  <c:v>2024-02</c:v>
                </c:pt>
                <c:pt idx="122">
                  <c:v>2024-03</c:v>
                </c:pt>
                <c:pt idx="123">
                  <c:v>2024-04</c:v>
                </c:pt>
                <c:pt idx="124">
                  <c:v>2024-05</c:v>
                </c:pt>
                <c:pt idx="125">
                  <c:v>2024-06</c:v>
                </c:pt>
                <c:pt idx="126">
                  <c:v>2024-07</c:v>
                </c:pt>
                <c:pt idx="127">
                  <c:v>2024-08</c:v>
                </c:pt>
                <c:pt idx="128">
                  <c:v>2024-09</c:v>
                </c:pt>
                <c:pt idx="129">
                  <c:v>2024-10</c:v>
                </c:pt>
                <c:pt idx="130">
                  <c:v>2024-11</c:v>
                </c:pt>
                <c:pt idx="131">
                  <c:v>2024-12</c:v>
                </c:pt>
                <c:pt idx="132">
                  <c:v>2025-01</c:v>
                </c:pt>
                <c:pt idx="133">
                  <c:v>2025-02</c:v>
                </c:pt>
                <c:pt idx="134">
                  <c:v>2025-03</c:v>
                </c:pt>
                <c:pt idx="135">
                  <c:v>2025-04</c:v>
                </c:pt>
                <c:pt idx="136">
                  <c:v>2025-05</c:v>
                </c:pt>
                <c:pt idx="137">
                  <c:v>2025-06</c:v>
                </c:pt>
                <c:pt idx="138">
                  <c:v>2025-07</c:v>
                </c:pt>
                <c:pt idx="139">
                  <c:v>2025-08</c:v>
                </c:pt>
                <c:pt idx="140">
                  <c:v>2025-09</c:v>
                </c:pt>
                <c:pt idx="141">
                  <c:v>2025-10</c:v>
                </c:pt>
                <c:pt idx="142">
                  <c:v>2025-11</c:v>
                </c:pt>
                <c:pt idx="143">
                  <c:v>2025-12</c:v>
                </c:pt>
                <c:pt idx="144">
                  <c:v>2026-01</c:v>
                </c:pt>
                <c:pt idx="145">
                  <c:v>2026-02</c:v>
                </c:pt>
                <c:pt idx="146">
                  <c:v>2026-03</c:v>
                </c:pt>
              </c:strCache>
            </c:strRef>
          </c:cat>
          <c:val>
            <c:numRef>
              <c:f>'Sheet 1'!$OT$7:$UJ$7</c:f>
              <c:numCache>
                <c:formatCode>General</c:formatCode>
                <c:ptCount val="147"/>
                <c:pt idx="0">
                  <c:v>1.2652083333333335</c:v>
                </c:pt>
                <c:pt idx="1">
                  <c:v>1.2652083333333335</c:v>
                </c:pt>
                <c:pt idx="2">
                  <c:v>1.2652083333333335</c:v>
                </c:pt>
                <c:pt idx="3">
                  <c:v>1.2652083333333335</c:v>
                </c:pt>
                <c:pt idx="4">
                  <c:v>1.2652083333333335</c:v>
                </c:pt>
                <c:pt idx="5">
                  <c:v>1.2652083333333335</c:v>
                </c:pt>
                <c:pt idx="6">
                  <c:v>1.2652083333333335</c:v>
                </c:pt>
                <c:pt idx="7">
                  <c:v>1.2652083333333335</c:v>
                </c:pt>
                <c:pt idx="8">
                  <c:v>1.2652083333333335</c:v>
                </c:pt>
                <c:pt idx="9">
                  <c:v>1.2652083333333335</c:v>
                </c:pt>
                <c:pt idx="10">
                  <c:v>1.2652083333333335</c:v>
                </c:pt>
                <c:pt idx="11">
                  <c:v>1.2652083333333335</c:v>
                </c:pt>
                <c:pt idx="12">
                  <c:v>1.2652083333333335</c:v>
                </c:pt>
                <c:pt idx="13">
                  <c:v>1.2652083333333335</c:v>
                </c:pt>
                <c:pt idx="14">
                  <c:v>1.2652083333333335</c:v>
                </c:pt>
                <c:pt idx="15">
                  <c:v>1.2652083333333335</c:v>
                </c:pt>
                <c:pt idx="16">
                  <c:v>1.2652083333333335</c:v>
                </c:pt>
                <c:pt idx="17">
                  <c:v>1.2652083333333335</c:v>
                </c:pt>
                <c:pt idx="18">
                  <c:v>1.2652083333333335</c:v>
                </c:pt>
                <c:pt idx="19">
                  <c:v>1.2652083333333335</c:v>
                </c:pt>
                <c:pt idx="20">
                  <c:v>1.2652083333333335</c:v>
                </c:pt>
                <c:pt idx="21">
                  <c:v>1.2652083333333335</c:v>
                </c:pt>
                <c:pt idx="22">
                  <c:v>1.2652083333333335</c:v>
                </c:pt>
                <c:pt idx="23">
                  <c:v>1.2652083333333335</c:v>
                </c:pt>
                <c:pt idx="24">
                  <c:v>1.2652083333333335</c:v>
                </c:pt>
                <c:pt idx="25">
                  <c:v>1.2652083333333335</c:v>
                </c:pt>
                <c:pt idx="26">
                  <c:v>1.2652083333333335</c:v>
                </c:pt>
                <c:pt idx="27">
                  <c:v>1.2652083333333335</c:v>
                </c:pt>
                <c:pt idx="28">
                  <c:v>1.2652083333333335</c:v>
                </c:pt>
                <c:pt idx="29">
                  <c:v>1.2652083333333335</c:v>
                </c:pt>
                <c:pt idx="30">
                  <c:v>1.2652083333333335</c:v>
                </c:pt>
                <c:pt idx="31">
                  <c:v>1.2652083333333335</c:v>
                </c:pt>
                <c:pt idx="32">
                  <c:v>1.2652083333333335</c:v>
                </c:pt>
                <c:pt idx="33">
                  <c:v>1.2652083333333335</c:v>
                </c:pt>
                <c:pt idx="34">
                  <c:v>1.2652083333333335</c:v>
                </c:pt>
                <c:pt idx="35">
                  <c:v>1.2652083333333335</c:v>
                </c:pt>
                <c:pt idx="36">
                  <c:v>1.2652083333333335</c:v>
                </c:pt>
                <c:pt idx="37">
                  <c:v>1.2652083333333335</c:v>
                </c:pt>
                <c:pt idx="38">
                  <c:v>1.2652083333333335</c:v>
                </c:pt>
                <c:pt idx="39">
                  <c:v>1.2652083333333335</c:v>
                </c:pt>
                <c:pt idx="40">
                  <c:v>1.2652083333333335</c:v>
                </c:pt>
                <c:pt idx="41">
                  <c:v>1.2652083333333335</c:v>
                </c:pt>
                <c:pt idx="42">
                  <c:v>1.2652083333333335</c:v>
                </c:pt>
                <c:pt idx="43">
                  <c:v>1.2652083333333335</c:v>
                </c:pt>
                <c:pt idx="44">
                  <c:v>1.2652083333333335</c:v>
                </c:pt>
                <c:pt idx="45">
                  <c:v>1.2652083333333335</c:v>
                </c:pt>
                <c:pt idx="46">
                  <c:v>1.2652083333333335</c:v>
                </c:pt>
                <c:pt idx="47">
                  <c:v>1.2652083333333335</c:v>
                </c:pt>
                <c:pt idx="48">
                  <c:v>1.2652083333333335</c:v>
                </c:pt>
                <c:pt idx="49">
                  <c:v>1.2652083333333335</c:v>
                </c:pt>
                <c:pt idx="50">
                  <c:v>1.2652083333333335</c:v>
                </c:pt>
                <c:pt idx="51">
                  <c:v>1.2652083333333335</c:v>
                </c:pt>
                <c:pt idx="52">
                  <c:v>1.2652083333333335</c:v>
                </c:pt>
                <c:pt idx="53">
                  <c:v>1.2652083333333335</c:v>
                </c:pt>
                <c:pt idx="54">
                  <c:v>1.2652083333333335</c:v>
                </c:pt>
                <c:pt idx="55">
                  <c:v>1.2652083333333335</c:v>
                </c:pt>
                <c:pt idx="56">
                  <c:v>1.2652083333333335</c:v>
                </c:pt>
                <c:pt idx="57">
                  <c:v>1.2652083333333335</c:v>
                </c:pt>
                <c:pt idx="58">
                  <c:v>1.2652083333333335</c:v>
                </c:pt>
                <c:pt idx="59">
                  <c:v>1.2652083333333335</c:v>
                </c:pt>
                <c:pt idx="60">
                  <c:v>1.2652083333333335</c:v>
                </c:pt>
                <c:pt idx="61">
                  <c:v>1.2652083333333335</c:v>
                </c:pt>
                <c:pt idx="62">
                  <c:v>1.2652083333333335</c:v>
                </c:pt>
                <c:pt idx="63">
                  <c:v>1.2652083333333335</c:v>
                </c:pt>
                <c:pt idx="64">
                  <c:v>1.2652083333333335</c:v>
                </c:pt>
                <c:pt idx="65">
                  <c:v>1.2652083333333335</c:v>
                </c:pt>
                <c:pt idx="66">
                  <c:v>1.2652083333333335</c:v>
                </c:pt>
                <c:pt idx="67">
                  <c:v>1.2652083333333335</c:v>
                </c:pt>
                <c:pt idx="68">
                  <c:v>1.2652083333333335</c:v>
                </c:pt>
                <c:pt idx="69">
                  <c:v>1.2652083333333335</c:v>
                </c:pt>
                <c:pt idx="70">
                  <c:v>1.2652083333333335</c:v>
                </c:pt>
                <c:pt idx="71">
                  <c:v>1.2652083333333335</c:v>
                </c:pt>
                <c:pt idx="72">
                  <c:v>1.2652083333333335</c:v>
                </c:pt>
                <c:pt idx="73">
                  <c:v>1.2652083333333335</c:v>
                </c:pt>
                <c:pt idx="74">
                  <c:v>1.2652083333333335</c:v>
                </c:pt>
                <c:pt idx="75">
                  <c:v>1.2652083333333335</c:v>
                </c:pt>
                <c:pt idx="76">
                  <c:v>1.2652083333333335</c:v>
                </c:pt>
                <c:pt idx="77">
                  <c:v>1.2652083333333335</c:v>
                </c:pt>
                <c:pt idx="78">
                  <c:v>1.2652083333333335</c:v>
                </c:pt>
                <c:pt idx="79">
                  <c:v>1.2652083333333335</c:v>
                </c:pt>
                <c:pt idx="80">
                  <c:v>1.2652083333333335</c:v>
                </c:pt>
                <c:pt idx="81">
                  <c:v>1.2652083333333335</c:v>
                </c:pt>
                <c:pt idx="82">
                  <c:v>1.2652083333333335</c:v>
                </c:pt>
                <c:pt idx="83">
                  <c:v>1.2652083333333335</c:v>
                </c:pt>
                <c:pt idx="84">
                  <c:v>1.2652083333333335</c:v>
                </c:pt>
                <c:pt idx="85">
                  <c:v>1.2652083333333335</c:v>
                </c:pt>
                <c:pt idx="86">
                  <c:v>1.2652083333333335</c:v>
                </c:pt>
                <c:pt idx="87">
                  <c:v>1.2652083333333335</c:v>
                </c:pt>
                <c:pt idx="88">
                  <c:v>1.2652083333333335</c:v>
                </c:pt>
                <c:pt idx="89">
                  <c:v>1.2652083333333335</c:v>
                </c:pt>
                <c:pt idx="90">
                  <c:v>1.2652083333333335</c:v>
                </c:pt>
                <c:pt idx="91">
                  <c:v>1.2652083333333335</c:v>
                </c:pt>
                <c:pt idx="92">
                  <c:v>1.2652083333333335</c:v>
                </c:pt>
                <c:pt idx="93">
                  <c:v>1.2652083333333335</c:v>
                </c:pt>
                <c:pt idx="94">
                  <c:v>1.2652083333333335</c:v>
                </c:pt>
                <c:pt idx="95">
                  <c:v>1.2652083333333335</c:v>
                </c:pt>
                <c:pt idx="108">
                  <c:v>4.2651282051282058</c:v>
                </c:pt>
                <c:pt idx="109">
                  <c:v>4.2651282051282058</c:v>
                </c:pt>
                <c:pt idx="110">
                  <c:v>4.2651282051282058</c:v>
                </c:pt>
                <c:pt idx="111">
                  <c:v>4.2651282051282058</c:v>
                </c:pt>
                <c:pt idx="112">
                  <c:v>4.2651282051282058</c:v>
                </c:pt>
                <c:pt idx="113">
                  <c:v>4.2651282051282058</c:v>
                </c:pt>
                <c:pt idx="114">
                  <c:v>4.2651282051282058</c:v>
                </c:pt>
                <c:pt idx="115">
                  <c:v>4.2651282051282058</c:v>
                </c:pt>
                <c:pt idx="116">
                  <c:v>4.2651282051282058</c:v>
                </c:pt>
                <c:pt idx="117">
                  <c:v>4.2651282051282058</c:v>
                </c:pt>
                <c:pt idx="118">
                  <c:v>4.2651282051282058</c:v>
                </c:pt>
                <c:pt idx="119">
                  <c:v>4.2651282051282058</c:v>
                </c:pt>
                <c:pt idx="120">
                  <c:v>4.2651282051282058</c:v>
                </c:pt>
                <c:pt idx="121">
                  <c:v>4.2651282051282058</c:v>
                </c:pt>
                <c:pt idx="122">
                  <c:v>4.2651282051282058</c:v>
                </c:pt>
                <c:pt idx="123">
                  <c:v>4.2651282051282058</c:v>
                </c:pt>
                <c:pt idx="124">
                  <c:v>4.2651282051282058</c:v>
                </c:pt>
                <c:pt idx="125">
                  <c:v>4.2651282051282058</c:v>
                </c:pt>
                <c:pt idx="126">
                  <c:v>4.2651282051282058</c:v>
                </c:pt>
                <c:pt idx="127">
                  <c:v>4.2651282051282058</c:v>
                </c:pt>
                <c:pt idx="128">
                  <c:v>4.2651282051282058</c:v>
                </c:pt>
                <c:pt idx="129">
                  <c:v>4.2651282051282058</c:v>
                </c:pt>
                <c:pt idx="130">
                  <c:v>4.2651282051282058</c:v>
                </c:pt>
                <c:pt idx="131">
                  <c:v>4.2651282051282058</c:v>
                </c:pt>
                <c:pt idx="132">
                  <c:v>4.2651282051282058</c:v>
                </c:pt>
                <c:pt idx="133">
                  <c:v>4.2651282051282058</c:v>
                </c:pt>
                <c:pt idx="134">
                  <c:v>4.2651282051282058</c:v>
                </c:pt>
                <c:pt idx="135">
                  <c:v>4.2651282051282058</c:v>
                </c:pt>
                <c:pt idx="136">
                  <c:v>4.2651282051282058</c:v>
                </c:pt>
                <c:pt idx="137">
                  <c:v>4.2651282051282058</c:v>
                </c:pt>
                <c:pt idx="138">
                  <c:v>4.2651282051282058</c:v>
                </c:pt>
                <c:pt idx="139">
                  <c:v>4.2651282051282058</c:v>
                </c:pt>
                <c:pt idx="140">
                  <c:v>4.2651282051282058</c:v>
                </c:pt>
                <c:pt idx="141">
                  <c:v>4.2651282051282058</c:v>
                </c:pt>
                <c:pt idx="142">
                  <c:v>4.2651282051282058</c:v>
                </c:pt>
                <c:pt idx="143">
                  <c:v>4.2651282051282058</c:v>
                </c:pt>
                <c:pt idx="144">
                  <c:v>4.2651282051282058</c:v>
                </c:pt>
                <c:pt idx="145">
                  <c:v>4.2651282051282058</c:v>
                </c:pt>
                <c:pt idx="146">
                  <c:v>4.2651282051282058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870-48ED-ABF5-CAA7672842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87281680"/>
        <c:axId val="1787283120"/>
      </c:lineChart>
      <c:catAx>
        <c:axId val="1787281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87283120"/>
        <c:crosses val="autoZero"/>
        <c:auto val="1"/>
        <c:lblAlgn val="ctr"/>
        <c:lblOffset val="100"/>
        <c:tickLblSkip val="6"/>
        <c:noMultiLvlLbl val="0"/>
      </c:catAx>
      <c:valAx>
        <c:axId val="1787283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87281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0000009537945665E-2"/>
          <c:y val="0.92579636419427946"/>
          <c:w val="0.92664900111956405"/>
          <c:h val="7.39501580213059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Sheet1!$E$199</c:f>
              <c:strCache>
                <c:ptCount val="1"/>
                <c:pt idx="0">
                  <c:v>Úrokové náklady centrální vlády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C4E-48FA-A458-991E435FD40E}"/>
              </c:ext>
            </c:extLst>
          </c:dPt>
          <c:cat>
            <c:numRef>
              <c:f>Sheet1!$C$200:$C$222</c:f>
              <c:numCache>
                <c:formatCode>General</c:formatCode>
                <c:ptCount val="2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  <c:pt idx="21">
                  <c:v>2025</c:v>
                </c:pt>
                <c:pt idx="22">
                  <c:v>2026</c:v>
                </c:pt>
              </c:numCache>
            </c:numRef>
          </c:cat>
          <c:val>
            <c:numRef>
              <c:f>Sheet1!$E$200:$E$222</c:f>
              <c:numCache>
                <c:formatCode>General</c:formatCode>
                <c:ptCount val="23"/>
                <c:pt idx="0">
                  <c:v>30516</c:v>
                </c:pt>
                <c:pt idx="1">
                  <c:v>33351</c:v>
                </c:pt>
                <c:pt idx="2">
                  <c:v>34175</c:v>
                </c:pt>
                <c:pt idx="3">
                  <c:v>38540</c:v>
                </c:pt>
                <c:pt idx="4">
                  <c:v>37215</c:v>
                </c:pt>
                <c:pt idx="5">
                  <c:v>46269</c:v>
                </c:pt>
                <c:pt idx="6">
                  <c:v>50700</c:v>
                </c:pt>
                <c:pt idx="7">
                  <c:v>51927</c:v>
                </c:pt>
                <c:pt idx="8">
                  <c:v>56988</c:v>
                </c:pt>
                <c:pt idx="9">
                  <c:v>54014</c:v>
                </c:pt>
                <c:pt idx="10">
                  <c:v>55368</c:v>
                </c:pt>
                <c:pt idx="11">
                  <c:v>48043</c:v>
                </c:pt>
                <c:pt idx="12">
                  <c:v>43053</c:v>
                </c:pt>
                <c:pt idx="13">
                  <c:v>36648</c:v>
                </c:pt>
                <c:pt idx="14">
                  <c:v>38854</c:v>
                </c:pt>
                <c:pt idx="15">
                  <c:v>39057</c:v>
                </c:pt>
                <c:pt idx="16">
                  <c:v>42377</c:v>
                </c:pt>
                <c:pt idx="17">
                  <c:v>44771</c:v>
                </c:pt>
                <c:pt idx="18">
                  <c:v>76585</c:v>
                </c:pt>
                <c:pt idx="19">
                  <c:v>95822</c:v>
                </c:pt>
                <c:pt idx="20">
                  <c:v>104714</c:v>
                </c:pt>
                <c:pt idx="21">
                  <c:v>109413</c:v>
                </c:pt>
                <c:pt idx="22">
                  <c:v>120000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4E-48FA-A458-991E435FD4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4508384"/>
        <c:axId val="174505504"/>
      </c:barChart>
      <c:catAx>
        <c:axId val="174508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174505504"/>
        <c:crosses val="autoZero"/>
        <c:auto val="1"/>
        <c:lblAlgn val="ctr"/>
        <c:lblOffset val="100"/>
        <c:noMultiLvlLbl val="0"/>
      </c:catAx>
      <c:valAx>
        <c:axId val="17450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174508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Sheet1!$F$199</c:f>
              <c:strCache>
                <c:ptCount val="1"/>
                <c:pt idx="0">
                  <c:v>Úrokové náklady centrální vlády (ve stálých cenách)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A90-45AA-A63E-265C11AE68D4}"/>
              </c:ext>
            </c:extLst>
          </c:dPt>
          <c:cat>
            <c:numRef>
              <c:f>Sheet1!$C$200:$C$222</c:f>
              <c:numCache>
                <c:formatCode>General</c:formatCode>
                <c:ptCount val="2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  <c:pt idx="21">
                  <c:v>2025</c:v>
                </c:pt>
                <c:pt idx="22">
                  <c:v>2026</c:v>
                </c:pt>
              </c:numCache>
            </c:numRef>
          </c:cat>
          <c:val>
            <c:numRef>
              <c:f>Sheet1!$F$200:$F$222</c:f>
              <c:numCache>
                <c:formatCode>#,##0</c:formatCode>
                <c:ptCount val="23"/>
                <c:pt idx="0">
                  <c:v>30516.000000000004</c:v>
                </c:pt>
                <c:pt idx="1">
                  <c:v>33317.682317682316</c:v>
                </c:pt>
                <c:pt idx="2">
                  <c:v>33903.534400058728</c:v>
                </c:pt>
                <c:pt idx="3">
                  <c:v>36905.271690347581</c:v>
                </c:pt>
                <c:pt idx="4">
                  <c:v>34937.719048105995</c:v>
                </c:pt>
                <c:pt idx="5">
                  <c:v>42336.92168699966</c:v>
                </c:pt>
                <c:pt idx="6">
                  <c:v>46624.484447152725</c:v>
                </c:pt>
                <c:pt idx="7">
                  <c:v>47848.549246170827</c:v>
                </c:pt>
                <c:pt idx="8">
                  <c:v>51838.15217472762</c:v>
                </c:pt>
                <c:pt idx="9">
                  <c:v>48502.373468031656</c:v>
                </c:pt>
                <c:pt idx="10">
                  <c:v>48411.110376014098</c:v>
                </c:pt>
                <c:pt idx="11">
                  <c:v>41508.382858144912</c:v>
                </c:pt>
                <c:pt idx="12">
                  <c:v>36647.391867275575</c:v>
                </c:pt>
                <c:pt idx="13">
                  <c:v>30673.898683747513</c:v>
                </c:pt>
                <c:pt idx="14">
                  <c:v>31634.525245174143</c:v>
                </c:pt>
                <c:pt idx="15">
                  <c:v>30635.651008839828</c:v>
                </c:pt>
                <c:pt idx="16">
                  <c:v>31808.423850691681</c:v>
                </c:pt>
                <c:pt idx="17">
                  <c:v>32312.859847307343</c:v>
                </c:pt>
                <c:pt idx="18">
                  <c:v>50850.212796195447</c:v>
                </c:pt>
                <c:pt idx="19">
                  <c:v>58584.734213721538</c:v>
                </c:pt>
                <c:pt idx="20">
                  <c:v>61618.118749733811</c:v>
                </c:pt>
                <c:pt idx="21">
                  <c:v>62205.997922333714</c:v>
                </c:pt>
                <c:pt idx="22">
                  <c:v>66302.393509273752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A90-45AA-A63E-265C11AE68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4508384"/>
        <c:axId val="174505504"/>
      </c:barChart>
      <c:catAx>
        <c:axId val="174508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174505504"/>
        <c:crosses val="autoZero"/>
        <c:auto val="1"/>
        <c:lblAlgn val="ctr"/>
        <c:lblOffset val="100"/>
        <c:noMultiLvlLbl val="0"/>
      </c:catAx>
      <c:valAx>
        <c:axId val="17450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174508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List1!$C$9</c:f>
              <c:strCache>
                <c:ptCount val="1"/>
                <c:pt idx="0">
                  <c:v>Belgium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List1!$D$9:$I$9</c:f>
              <c:numCache>
                <c:formatCode>General</c:formatCode>
                <c:ptCount val="6"/>
                <c:pt idx="0">
                  <c:v>0</c:v>
                </c:pt>
                <c:pt idx="1">
                  <c:v>-2.7000000000000028</c:v>
                </c:pt>
                <c:pt idx="2">
                  <c:v>-8.1000000000000085</c:v>
                </c:pt>
                <c:pt idx="3">
                  <c:v>-8.9000000000000057</c:v>
                </c:pt>
                <c:pt idx="4">
                  <c:v>-7.5</c:v>
                </c:pt>
                <c:pt idx="5">
                  <c:v>-3.5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F47-4209-A13F-3E6C7D8FE003}"/>
            </c:ext>
          </c:extLst>
        </c:ser>
        <c:ser>
          <c:idx val="1"/>
          <c:order val="1"/>
          <c:tx>
            <c:strRef>
              <c:f>List1!$C$10</c:f>
              <c:strCache>
                <c:ptCount val="1"/>
                <c:pt idx="0">
                  <c:v>Bulgaria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List1!$D$10:$I$10</c:f>
              <c:numCache>
                <c:formatCode>General</c:formatCode>
                <c:ptCount val="6"/>
                <c:pt idx="0">
                  <c:v>0</c:v>
                </c:pt>
                <c:pt idx="1">
                  <c:v>-0.69999999999999929</c:v>
                </c:pt>
                <c:pt idx="2">
                  <c:v>-2</c:v>
                </c:pt>
                <c:pt idx="3">
                  <c:v>-1.6000000000000014</c:v>
                </c:pt>
                <c:pt idx="4">
                  <c:v>-0.69999999999999929</c:v>
                </c:pt>
                <c:pt idx="5">
                  <c:v>5.3999999999999986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47-4209-A13F-3E6C7D8FE003}"/>
            </c:ext>
          </c:extLst>
        </c:ser>
        <c:ser>
          <c:idx val="2"/>
          <c:order val="2"/>
          <c:tx>
            <c:strRef>
              <c:f>List1!$C$11</c:f>
              <c:strCache>
                <c:ptCount val="1"/>
                <c:pt idx="0">
                  <c:v>Czechia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List1!$D$11:$I$11</c:f>
              <c:numCache>
                <c:formatCode>General</c:formatCode>
                <c:ptCount val="6"/>
                <c:pt idx="0">
                  <c:v>0</c:v>
                </c:pt>
                <c:pt idx="1">
                  <c:v>3.8000000000000043</c:v>
                </c:pt>
                <c:pt idx="2">
                  <c:v>5.6000000000000014</c:v>
                </c:pt>
                <c:pt idx="3">
                  <c:v>5.3000000000000043</c:v>
                </c:pt>
                <c:pt idx="4">
                  <c:v>6.3999999999999986</c:v>
                </c:pt>
                <c:pt idx="5">
                  <c:v>7.3999999999999986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F47-4209-A13F-3E6C7D8FE003}"/>
            </c:ext>
          </c:extLst>
        </c:ser>
        <c:ser>
          <c:idx val="3"/>
          <c:order val="3"/>
          <c:tx>
            <c:strRef>
              <c:f>List1!$C$12</c:f>
              <c:strCache>
                <c:ptCount val="1"/>
                <c:pt idx="0">
                  <c:v>Denmark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List1!$D$12:$I$12</c:f>
              <c:numCache>
                <c:formatCode>General</c:formatCode>
                <c:ptCount val="6"/>
                <c:pt idx="0">
                  <c:v>0</c:v>
                </c:pt>
                <c:pt idx="1">
                  <c:v>-5.6000000000000014</c:v>
                </c:pt>
                <c:pt idx="2">
                  <c:v>-11.900000000000006</c:v>
                </c:pt>
                <c:pt idx="3">
                  <c:v>-12.200000000000003</c:v>
                </c:pt>
                <c:pt idx="4">
                  <c:v>-14.700000000000003</c:v>
                </c:pt>
                <c:pt idx="5">
                  <c:v>-17.300000000000004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F47-4209-A13F-3E6C7D8FE003}"/>
            </c:ext>
          </c:extLst>
        </c:ser>
        <c:ser>
          <c:idx val="4"/>
          <c:order val="4"/>
          <c:tx>
            <c:strRef>
              <c:f>List1!$C$13</c:f>
              <c:strCache>
                <c:ptCount val="1"/>
                <c:pt idx="0">
                  <c:v>Germany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List1!$D$13:$I$13</c:f>
              <c:numCache>
                <c:formatCode>General</c:formatCode>
                <c:ptCount val="6"/>
                <c:pt idx="0">
                  <c:v>0</c:v>
                </c:pt>
                <c:pt idx="1">
                  <c:v>-9.9999999999994316E-2</c:v>
                </c:pt>
                <c:pt idx="2">
                  <c:v>-3.5999999999999943</c:v>
                </c:pt>
                <c:pt idx="3">
                  <c:v>-5.7000000000000028</c:v>
                </c:pt>
                <c:pt idx="4">
                  <c:v>-5.7999999999999972</c:v>
                </c:pt>
                <c:pt idx="5">
                  <c:v>-4.5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F47-4209-A13F-3E6C7D8FE003}"/>
            </c:ext>
          </c:extLst>
        </c:ser>
        <c:ser>
          <c:idx val="5"/>
          <c:order val="5"/>
          <c:tx>
            <c:strRef>
              <c:f>List1!$C$14</c:f>
              <c:strCache>
                <c:ptCount val="1"/>
                <c:pt idx="0">
                  <c:v>Estonia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List1!$D$14:$I$14</c:f>
              <c:numCache>
                <c:formatCode>General</c:formatCode>
                <c:ptCount val="6"/>
                <c:pt idx="0">
                  <c:v>0</c:v>
                </c:pt>
                <c:pt idx="1">
                  <c:v>-0.70000000000000284</c:v>
                </c:pt>
                <c:pt idx="2">
                  <c:v>9.9999999999997868E-2</c:v>
                </c:pt>
                <c:pt idx="3">
                  <c:v>1.0999999999999979</c:v>
                </c:pt>
                <c:pt idx="4">
                  <c:v>4.3999999999999986</c:v>
                </c:pt>
                <c:pt idx="5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F47-4209-A13F-3E6C7D8FE003}"/>
            </c:ext>
          </c:extLst>
        </c:ser>
        <c:ser>
          <c:idx val="6"/>
          <c:order val="6"/>
          <c:tx>
            <c:strRef>
              <c:f>List1!$C$15</c:f>
              <c:strCache>
                <c:ptCount val="1"/>
                <c:pt idx="0">
                  <c:v>Ireland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List1!$D$15:$I$15</c:f>
              <c:numCache>
                <c:formatCode>General</c:formatCode>
                <c:ptCount val="6"/>
                <c:pt idx="0">
                  <c:v>0</c:v>
                </c:pt>
                <c:pt idx="1">
                  <c:v>-4.5</c:v>
                </c:pt>
                <c:pt idx="2">
                  <c:v>-13.899999999999999</c:v>
                </c:pt>
                <c:pt idx="3">
                  <c:v>-15.100000000000001</c:v>
                </c:pt>
                <c:pt idx="4">
                  <c:v>-18.600000000000001</c:v>
                </c:pt>
                <c:pt idx="5">
                  <c:v>-24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F47-4209-A13F-3E6C7D8FE003}"/>
            </c:ext>
          </c:extLst>
        </c:ser>
        <c:ser>
          <c:idx val="7"/>
          <c:order val="7"/>
          <c:tx>
            <c:strRef>
              <c:f>List1!$C$16</c:f>
              <c:strCache>
                <c:ptCount val="1"/>
                <c:pt idx="0">
                  <c:v>Greece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List1!$D$16:$I$16</c:f>
              <c:numCache>
                <c:formatCode>General</c:formatCode>
                <c:ptCount val="6"/>
                <c:pt idx="0">
                  <c:v>0</c:v>
                </c:pt>
                <c:pt idx="1">
                  <c:v>-12.099999999999994</c:v>
                </c:pt>
                <c:pt idx="2">
                  <c:v>-31.599999999999994</c:v>
                </c:pt>
                <c:pt idx="3">
                  <c:v>-45.099999999999994</c:v>
                </c:pt>
                <c:pt idx="4">
                  <c:v>-55.200000000000017</c:v>
                </c:pt>
                <c:pt idx="5">
                  <c:v>-63.300000000000011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DF47-4209-A13F-3E6C7D8FE003}"/>
            </c:ext>
          </c:extLst>
        </c:ser>
        <c:ser>
          <c:idx val="8"/>
          <c:order val="8"/>
          <c:tx>
            <c:strRef>
              <c:f>List1!$C$17</c:f>
              <c:strCache>
                <c:ptCount val="1"/>
                <c:pt idx="0">
                  <c:v>Spain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List1!$D$17:$I$17</c:f>
              <c:numCache>
                <c:formatCode>General</c:formatCode>
                <c:ptCount val="6"/>
                <c:pt idx="0">
                  <c:v>0</c:v>
                </c:pt>
                <c:pt idx="1">
                  <c:v>-3.5999999999999943</c:v>
                </c:pt>
                <c:pt idx="2">
                  <c:v>-10</c:v>
                </c:pt>
                <c:pt idx="3">
                  <c:v>-14.099999999999994</c:v>
                </c:pt>
                <c:pt idx="4">
                  <c:v>-17.700000000000003</c:v>
                </c:pt>
                <c:pt idx="5">
                  <c:v>-18.599999999999994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DF47-4209-A13F-3E6C7D8FE003}"/>
            </c:ext>
          </c:extLst>
        </c:ser>
        <c:ser>
          <c:idx val="9"/>
          <c:order val="9"/>
          <c:tx>
            <c:strRef>
              <c:f>List1!$C$18</c:f>
              <c:strCache>
                <c:ptCount val="1"/>
                <c:pt idx="0">
                  <c:v>France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List1!$D$18:$I$18</c:f>
              <c:numCache>
                <c:formatCode>General</c:formatCode>
                <c:ptCount val="6"/>
                <c:pt idx="0">
                  <c:v>0</c:v>
                </c:pt>
                <c:pt idx="1">
                  <c:v>-2.1000000000000085</c:v>
                </c:pt>
                <c:pt idx="2">
                  <c:v>-3.5</c:v>
                </c:pt>
                <c:pt idx="3">
                  <c:v>-5.4000000000000057</c:v>
                </c:pt>
                <c:pt idx="4">
                  <c:v>-2.3000000000000114</c:v>
                </c:pt>
                <c:pt idx="5">
                  <c:v>0.69999999999998863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DF47-4209-A13F-3E6C7D8FE003}"/>
            </c:ext>
          </c:extLst>
        </c:ser>
        <c:ser>
          <c:idx val="10"/>
          <c:order val="10"/>
          <c:tx>
            <c:strRef>
              <c:f>List1!$C$19</c:f>
              <c:strCache>
                <c:ptCount val="1"/>
                <c:pt idx="0">
                  <c:v>Croatia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List1!$D$19:$I$19</c:f>
              <c:numCache>
                <c:formatCode>General</c:formatCode>
                <c:ptCount val="6"/>
                <c:pt idx="0">
                  <c:v>0</c:v>
                </c:pt>
                <c:pt idx="1">
                  <c:v>-8.2999999999999972</c:v>
                </c:pt>
                <c:pt idx="2">
                  <c:v>-18</c:v>
                </c:pt>
                <c:pt idx="3">
                  <c:v>-25.6</c:v>
                </c:pt>
                <c:pt idx="4">
                  <c:v>-29.1</c:v>
                </c:pt>
                <c:pt idx="5">
                  <c:v>-30.200000000000003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DF47-4209-A13F-3E6C7D8FE003}"/>
            </c:ext>
          </c:extLst>
        </c:ser>
        <c:ser>
          <c:idx val="11"/>
          <c:order val="11"/>
          <c:tx>
            <c:strRef>
              <c:f>List1!$C$20</c:f>
              <c:strCache>
                <c:ptCount val="1"/>
                <c:pt idx="0">
                  <c:v>Italy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List1!$D$20:$I$20</c:f>
              <c:numCache>
                <c:formatCode>General</c:formatCode>
                <c:ptCount val="6"/>
                <c:pt idx="0">
                  <c:v>0</c:v>
                </c:pt>
                <c:pt idx="1">
                  <c:v>-8.5999999999999943</c:v>
                </c:pt>
                <c:pt idx="2">
                  <c:v>-16</c:v>
                </c:pt>
                <c:pt idx="3">
                  <c:v>-20.5</c:v>
                </c:pt>
                <c:pt idx="4">
                  <c:v>-19.700000000000017</c:v>
                </c:pt>
                <c:pt idx="5">
                  <c:v>-17.300000000000011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DF47-4209-A13F-3E6C7D8FE003}"/>
            </c:ext>
          </c:extLst>
        </c:ser>
        <c:ser>
          <c:idx val="12"/>
          <c:order val="12"/>
          <c:tx>
            <c:strRef>
              <c:f>List1!$C$21</c:f>
              <c:strCache>
                <c:ptCount val="1"/>
                <c:pt idx="0">
                  <c:v>Cyprus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List1!$D$21:$I$21</c:f>
              <c:numCache>
                <c:formatCode>General</c:formatCode>
                <c:ptCount val="6"/>
                <c:pt idx="0">
                  <c:v>0</c:v>
                </c:pt>
                <c:pt idx="1">
                  <c:v>-17.099999999999994</c:v>
                </c:pt>
                <c:pt idx="2">
                  <c:v>-33.5</c:v>
                </c:pt>
                <c:pt idx="3">
                  <c:v>-42.5</c:v>
                </c:pt>
                <c:pt idx="4">
                  <c:v>-50.899999999999991</c:v>
                </c:pt>
                <c:pt idx="5">
                  <c:v>-58.599999999999994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DF47-4209-A13F-3E6C7D8FE003}"/>
            </c:ext>
          </c:extLst>
        </c:ser>
        <c:ser>
          <c:idx val="13"/>
          <c:order val="13"/>
          <c:tx>
            <c:strRef>
              <c:f>List1!$C$22</c:f>
              <c:strCache>
                <c:ptCount val="1"/>
                <c:pt idx="0">
                  <c:v>Latvia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List1!$D$22:$I$22</c:f>
              <c:numCache>
                <c:formatCode>General</c:formatCode>
                <c:ptCount val="6"/>
                <c:pt idx="0">
                  <c:v>0</c:v>
                </c:pt>
                <c:pt idx="1">
                  <c:v>1.8999999999999986</c:v>
                </c:pt>
                <c:pt idx="2">
                  <c:v>0.39999999999999858</c:v>
                </c:pt>
                <c:pt idx="3">
                  <c:v>0.39999999999999858</c:v>
                </c:pt>
                <c:pt idx="4">
                  <c:v>2.2000000000000028</c:v>
                </c:pt>
                <c:pt idx="5">
                  <c:v>2.8999999999999986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DF47-4209-A13F-3E6C7D8FE003}"/>
            </c:ext>
          </c:extLst>
        </c:ser>
        <c:ser>
          <c:idx val="14"/>
          <c:order val="14"/>
          <c:tx>
            <c:strRef>
              <c:f>List1!$C$23</c:f>
              <c:strCache>
                <c:ptCount val="1"/>
                <c:pt idx="0">
                  <c:v>Lithuania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List1!$D$23:$I$23</c:f>
              <c:numCache>
                <c:formatCode>General</c:formatCode>
                <c:ptCount val="6"/>
                <c:pt idx="0">
                  <c:v>0</c:v>
                </c:pt>
                <c:pt idx="1">
                  <c:v>-2.6000000000000014</c:v>
                </c:pt>
                <c:pt idx="2">
                  <c:v>-7.6000000000000014</c:v>
                </c:pt>
                <c:pt idx="3">
                  <c:v>-8.7999999999999972</c:v>
                </c:pt>
                <c:pt idx="4">
                  <c:v>-7.8999999999999986</c:v>
                </c:pt>
                <c:pt idx="5">
                  <c:v>-6.3999999999999986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DF47-4209-A13F-3E6C7D8FE003}"/>
            </c:ext>
          </c:extLst>
        </c:ser>
        <c:ser>
          <c:idx val="15"/>
          <c:order val="15"/>
          <c:tx>
            <c:strRef>
              <c:f>List1!$C$24</c:f>
              <c:strCache>
                <c:ptCount val="1"/>
                <c:pt idx="0">
                  <c:v>Luxembourg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List1!$D$24:$I$24</c:f>
              <c:numCache>
                <c:formatCode>General</c:formatCode>
                <c:ptCount val="6"/>
                <c:pt idx="0">
                  <c:v>0</c:v>
                </c:pt>
                <c:pt idx="1">
                  <c:v>-0.30000000000000071</c:v>
                </c:pt>
                <c:pt idx="2">
                  <c:v>0.39999999999999858</c:v>
                </c:pt>
                <c:pt idx="3">
                  <c:v>0.19999999999999929</c:v>
                </c:pt>
                <c:pt idx="4">
                  <c:v>1.8000000000000007</c:v>
                </c:pt>
                <c:pt idx="5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DF47-4209-A13F-3E6C7D8FE003}"/>
            </c:ext>
          </c:extLst>
        </c:ser>
        <c:ser>
          <c:idx val="16"/>
          <c:order val="16"/>
          <c:tx>
            <c:strRef>
              <c:f>List1!$C$25</c:f>
              <c:strCache>
                <c:ptCount val="1"/>
                <c:pt idx="0">
                  <c:v>Hungary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List1!$D$25:$I$25</c:f>
              <c:numCache>
                <c:formatCode>General</c:formatCode>
                <c:ptCount val="6"/>
                <c:pt idx="0">
                  <c:v>0</c:v>
                </c:pt>
                <c:pt idx="1">
                  <c:v>-2.5</c:v>
                </c:pt>
                <c:pt idx="2">
                  <c:v>-4.6000000000000085</c:v>
                </c:pt>
                <c:pt idx="3">
                  <c:v>-5.4000000000000057</c:v>
                </c:pt>
                <c:pt idx="4">
                  <c:v>-5.2000000000000028</c:v>
                </c:pt>
                <c:pt idx="5">
                  <c:v>-4.1000000000000085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DF47-4209-A13F-3E6C7D8FE003}"/>
            </c:ext>
          </c:extLst>
        </c:ser>
        <c:ser>
          <c:idx val="17"/>
          <c:order val="17"/>
          <c:tx>
            <c:strRef>
              <c:f>List1!$C$26</c:f>
              <c:strCache>
                <c:ptCount val="1"/>
                <c:pt idx="0">
                  <c:v>Malta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List1!$D$26:$I$26</c:f>
              <c:numCache>
                <c:formatCode>General</c:formatCode>
                <c:ptCount val="6"/>
                <c:pt idx="0">
                  <c:v>0</c:v>
                </c:pt>
                <c:pt idx="1">
                  <c:v>0.90000000000000568</c:v>
                </c:pt>
                <c:pt idx="2">
                  <c:v>1.5</c:v>
                </c:pt>
                <c:pt idx="3">
                  <c:v>-1.8999999999999986</c:v>
                </c:pt>
                <c:pt idx="4">
                  <c:v>-2.8999999999999986</c:v>
                </c:pt>
                <c:pt idx="5">
                  <c:v>-2.3999999999999986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DF47-4209-A13F-3E6C7D8FE003}"/>
            </c:ext>
          </c:extLst>
        </c:ser>
        <c:ser>
          <c:idx val="18"/>
          <c:order val="18"/>
          <c:tx>
            <c:strRef>
              <c:f>List1!$C$27</c:f>
              <c:strCache>
                <c:ptCount val="1"/>
                <c:pt idx="0">
                  <c:v>Netherlands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List1!$D$27:$I$27</c:f>
              <c:numCache>
                <c:formatCode>General</c:formatCode>
                <c:ptCount val="6"/>
                <c:pt idx="0">
                  <c:v>0</c:v>
                </c:pt>
                <c:pt idx="1">
                  <c:v>-2.8999999999999986</c:v>
                </c:pt>
                <c:pt idx="2">
                  <c:v>-5</c:v>
                </c:pt>
                <c:pt idx="3">
                  <c:v>-7.6000000000000014</c:v>
                </c:pt>
                <c:pt idx="4">
                  <c:v>-9.6000000000000014</c:v>
                </c:pt>
                <c:pt idx="5">
                  <c:v>-9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DF47-4209-A13F-3E6C7D8FE003}"/>
            </c:ext>
          </c:extLst>
        </c:ser>
        <c:ser>
          <c:idx val="19"/>
          <c:order val="19"/>
          <c:tx>
            <c:strRef>
              <c:f>List1!$C$28</c:f>
              <c:strCache>
                <c:ptCount val="1"/>
                <c:pt idx="0">
                  <c:v>Austria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List1!$D$28:$I$28</c:f>
              <c:numCache>
                <c:formatCode>General</c:formatCode>
                <c:ptCount val="6"/>
                <c:pt idx="0">
                  <c:v>0</c:v>
                </c:pt>
                <c:pt idx="1">
                  <c:v>-0.79999999999999716</c:v>
                </c:pt>
                <c:pt idx="2">
                  <c:v>-5.1000000000000085</c:v>
                </c:pt>
                <c:pt idx="3">
                  <c:v>-5.4000000000000057</c:v>
                </c:pt>
                <c:pt idx="4">
                  <c:v>-3.2000000000000028</c:v>
                </c:pt>
                <c:pt idx="5">
                  <c:v>-1.7000000000000028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DF47-4209-A13F-3E6C7D8FE003}"/>
            </c:ext>
          </c:extLst>
        </c:ser>
        <c:ser>
          <c:idx val="20"/>
          <c:order val="20"/>
          <c:tx>
            <c:strRef>
              <c:f>List1!$C$29</c:f>
              <c:strCache>
                <c:ptCount val="1"/>
                <c:pt idx="0">
                  <c:v>Poland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List1!$D$29:$I$29</c:f>
              <c:numCache>
                <c:formatCode>General</c:formatCode>
                <c:ptCount val="6"/>
                <c:pt idx="0">
                  <c:v>0</c:v>
                </c:pt>
                <c:pt idx="1">
                  <c:v>-3.6000000000000014</c:v>
                </c:pt>
                <c:pt idx="2">
                  <c:v>-7.8000000000000043</c:v>
                </c:pt>
                <c:pt idx="3">
                  <c:v>-7.1000000000000014</c:v>
                </c:pt>
                <c:pt idx="4">
                  <c:v>-1.8000000000000043</c:v>
                </c:pt>
                <c:pt idx="5">
                  <c:v>3.1000000000000014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DF47-4209-A13F-3E6C7D8FE003}"/>
            </c:ext>
          </c:extLst>
        </c:ser>
        <c:ser>
          <c:idx val="21"/>
          <c:order val="21"/>
          <c:tx>
            <c:strRef>
              <c:f>List1!$C$30</c:f>
              <c:strCache>
                <c:ptCount val="1"/>
                <c:pt idx="0">
                  <c:v>Portugal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List1!$D$30:$I$30</c:f>
              <c:numCache>
                <c:formatCode>General</c:formatCode>
                <c:ptCount val="6"/>
                <c:pt idx="0">
                  <c:v>0</c:v>
                </c:pt>
                <c:pt idx="1">
                  <c:v>-10.199999999999989</c:v>
                </c:pt>
                <c:pt idx="2">
                  <c:v>-22.899999999999991</c:v>
                </c:pt>
                <c:pt idx="3">
                  <c:v>-37.199999999999989</c:v>
                </c:pt>
                <c:pt idx="4">
                  <c:v>-40.599999999999994</c:v>
                </c:pt>
                <c:pt idx="5">
                  <c:v>-44.399999999999991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DF47-4209-A13F-3E6C7D8FE003}"/>
            </c:ext>
          </c:extLst>
        </c:ser>
        <c:ser>
          <c:idx val="22"/>
          <c:order val="22"/>
          <c:tx>
            <c:strRef>
              <c:f>List1!$C$31</c:f>
              <c:strCache>
                <c:ptCount val="1"/>
                <c:pt idx="0">
                  <c:v>Romania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List1!$D$31:$I$31</c:f>
              <c:numCache>
                <c:formatCode>General</c:formatCode>
                <c:ptCount val="6"/>
                <c:pt idx="0">
                  <c:v>0</c:v>
                </c:pt>
                <c:pt idx="1">
                  <c:v>1.7000000000000028</c:v>
                </c:pt>
                <c:pt idx="2">
                  <c:v>1.2000000000000028</c:v>
                </c:pt>
                <c:pt idx="3">
                  <c:v>2.3999999999999986</c:v>
                </c:pt>
                <c:pt idx="4">
                  <c:v>7.8999999999999986</c:v>
                </c:pt>
                <c:pt idx="5">
                  <c:v>12.399999999999999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DF47-4209-A13F-3E6C7D8FE003}"/>
            </c:ext>
          </c:extLst>
        </c:ser>
        <c:ser>
          <c:idx val="23"/>
          <c:order val="23"/>
          <c:tx>
            <c:strRef>
              <c:f>List1!$C$32</c:f>
              <c:strCache>
                <c:ptCount val="1"/>
                <c:pt idx="0">
                  <c:v>Slovenia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List1!$D$32:$I$32</c:f>
              <c:numCache>
                <c:formatCode>General</c:formatCode>
                <c:ptCount val="6"/>
                <c:pt idx="0">
                  <c:v>0</c:v>
                </c:pt>
                <c:pt idx="1">
                  <c:v>-5.4000000000000057</c:v>
                </c:pt>
                <c:pt idx="2">
                  <c:v>-7.4000000000000057</c:v>
                </c:pt>
                <c:pt idx="3">
                  <c:v>-11.900000000000006</c:v>
                </c:pt>
                <c:pt idx="4">
                  <c:v>-13.799999999999997</c:v>
                </c:pt>
                <c:pt idx="5">
                  <c:v>-14.5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7-DF47-4209-A13F-3E6C7D8FE003}"/>
            </c:ext>
          </c:extLst>
        </c:ser>
        <c:ser>
          <c:idx val="24"/>
          <c:order val="24"/>
          <c:tx>
            <c:strRef>
              <c:f>List1!$C$33</c:f>
              <c:strCache>
                <c:ptCount val="1"/>
                <c:pt idx="0">
                  <c:v>Slovakia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List1!$D$33:$I$33</c:f>
              <c:numCache>
                <c:formatCode>General</c:formatCode>
                <c:ptCount val="6"/>
                <c:pt idx="0">
                  <c:v>0</c:v>
                </c:pt>
                <c:pt idx="1">
                  <c:v>1.8000000000000043</c:v>
                </c:pt>
                <c:pt idx="2">
                  <c:v>-0.60000000000000142</c:v>
                </c:pt>
                <c:pt idx="3">
                  <c:v>-2.6000000000000014</c:v>
                </c:pt>
                <c:pt idx="4">
                  <c:v>1.3000000000000043</c:v>
                </c:pt>
                <c:pt idx="5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8-DF47-4209-A13F-3E6C7D8FE003}"/>
            </c:ext>
          </c:extLst>
        </c:ser>
        <c:ser>
          <c:idx val="25"/>
          <c:order val="25"/>
          <c:tx>
            <c:strRef>
              <c:f>List1!$C$34</c:f>
              <c:strCache>
                <c:ptCount val="1"/>
                <c:pt idx="0">
                  <c:v>Finland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List1!$D$34:$I$34</c:f>
              <c:numCache>
                <c:formatCode>General</c:formatCode>
                <c:ptCount val="6"/>
                <c:pt idx="0">
                  <c:v>0</c:v>
                </c:pt>
                <c:pt idx="1">
                  <c:v>-2.2000000000000028</c:v>
                </c:pt>
                <c:pt idx="2">
                  <c:v>-1.2999999999999972</c:v>
                </c:pt>
                <c:pt idx="3">
                  <c:v>1.7000000000000028</c:v>
                </c:pt>
                <c:pt idx="4">
                  <c:v>7.1000000000000085</c:v>
                </c:pt>
                <c:pt idx="5">
                  <c:v>13.200000000000003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9-DF47-4209-A13F-3E6C7D8FE003}"/>
            </c:ext>
          </c:extLst>
        </c:ser>
        <c:ser>
          <c:idx val="26"/>
          <c:order val="26"/>
          <c:tx>
            <c:strRef>
              <c:f>List1!$C$35</c:f>
              <c:strCache>
                <c:ptCount val="1"/>
                <c:pt idx="0">
                  <c:v>Sweden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List1!$D$4:$I$4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List1!$D$35:$I$35</c:f>
              <c:numCache>
                <c:formatCode>General</c:formatCode>
                <c:ptCount val="6"/>
                <c:pt idx="0">
                  <c:v>0</c:v>
                </c:pt>
                <c:pt idx="1">
                  <c:v>-3.2999999999999972</c:v>
                </c:pt>
                <c:pt idx="2">
                  <c:v>-6.1000000000000014</c:v>
                </c:pt>
                <c:pt idx="3">
                  <c:v>-8.2999999999999972</c:v>
                </c:pt>
                <c:pt idx="4">
                  <c:v>-6.2999999999999972</c:v>
                </c:pt>
                <c:pt idx="5">
                  <c:v>-5.3999999999999986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A-DF47-4209-A13F-3E6C7D8FE0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96543759"/>
        <c:axId val="1096536079"/>
      </c:lineChart>
      <c:catAx>
        <c:axId val="1096543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1096536079"/>
        <c:crosses val="autoZero"/>
        <c:auto val="1"/>
        <c:lblAlgn val="ctr"/>
        <c:lblOffset val="100"/>
        <c:noMultiLvlLbl val="0"/>
      </c:catAx>
      <c:valAx>
        <c:axId val="10965360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10965437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605DD502-E8C7-4487-AC67-75E1B2085B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0EEABE5-7099-4971-89DD-1B52CEFB25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r">
              <a:defRPr sz="1200"/>
            </a:lvl1pPr>
          </a:lstStyle>
          <a:p>
            <a:fld id="{A82DBA14-545C-405A-931E-B96A90997533}" type="datetimeFigureOut">
              <a:rPr lang="cs-CZ" smtClean="0"/>
              <a:t>27.04.2026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DB57EBD-F37F-4902-A775-67DCC7C74AE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8055"/>
          </a:xfrm>
          <a:prstGeom prst="rect">
            <a:avLst/>
          </a:prstGeom>
        </p:spPr>
        <p:txBody>
          <a:bodyPr vert="horz" lIns="91230" tIns="45615" rIns="91230" bIns="4561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3676538-A479-44CB-B1EE-265C158184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8055"/>
          </a:xfrm>
          <a:prstGeom prst="rect">
            <a:avLst/>
          </a:prstGeom>
        </p:spPr>
        <p:txBody>
          <a:bodyPr vert="horz" lIns="91230" tIns="45615" rIns="91230" bIns="45615" rtlCol="0" anchor="b"/>
          <a:lstStyle>
            <a:lvl1pPr algn="r">
              <a:defRPr sz="1200"/>
            </a:lvl1pPr>
          </a:lstStyle>
          <a:p>
            <a:fld id="{931FB2D3-CBB8-49D4-906C-18D189D17B7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96879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r">
              <a:defRPr sz="1200"/>
            </a:lvl1pPr>
          </a:lstStyle>
          <a:p>
            <a:fld id="{66FB8108-4BFB-4C8F-9B21-9506B378B24B}" type="datetimeFigureOut">
              <a:rPr lang="cs-CZ" smtClean="0"/>
              <a:t>27.04.2026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0" tIns="45615" rIns="91230" bIns="45615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230" tIns="45615" rIns="91230" bIns="45615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8055"/>
          </a:xfrm>
          <a:prstGeom prst="rect">
            <a:avLst/>
          </a:prstGeom>
        </p:spPr>
        <p:txBody>
          <a:bodyPr vert="horz" lIns="91230" tIns="45615" rIns="91230" bIns="4561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8055"/>
          </a:xfrm>
          <a:prstGeom prst="rect">
            <a:avLst/>
          </a:prstGeom>
        </p:spPr>
        <p:txBody>
          <a:bodyPr vert="horz" lIns="91230" tIns="45615" rIns="91230" bIns="45615" rtlCol="0" anchor="b"/>
          <a:lstStyle>
            <a:lvl1pPr algn="r">
              <a:defRPr sz="1200"/>
            </a:lvl1pPr>
          </a:lstStyle>
          <a:p>
            <a:fld id="{FF2F3DCC-F199-45D1-AF5C-EE901B640FF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14748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>
              <a:ea typeface="Calibri"/>
              <a:cs typeface="Calibri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F3DCC-F199-45D1-AF5C-EE901B640FF5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9608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>
              <a:ea typeface="Calibri"/>
              <a:cs typeface="Calibri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F3DCC-F199-45D1-AF5C-EE901B640FF5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2903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D428A0-EE51-4DCE-AC4E-FADDCC3FFB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39B095C-DA77-4726-992A-E330BEAC86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7DAB4D-D265-4975-84C6-B8CDAF07D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A6CA-3DF7-4E42-BDEC-1BBBD70D625C}" type="datetime1">
              <a:rPr lang="cs-CZ" smtClean="0"/>
              <a:t>27.04.2026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0AB736-8FA4-4753-AFB5-6ACA7019B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2341ED-BC75-4712-84AC-BEF20C5E1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655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BDD438-F79E-434E-AC6C-F94BF3DBD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FFBDF09-6588-4431-94F4-5EBF174B5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079E65D-DB6E-4E33-AC2C-D881DE3AE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B22E-3124-43E5-A4D0-F6E58FA1ACA7}" type="datetime1">
              <a:rPr lang="cs-CZ" smtClean="0"/>
              <a:t>27.04.2026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0C9C95C-0D3D-4C32-AB1B-92178F0EA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CB7DFC-B65A-48BD-9B04-92BE4F445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395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537779C-D2B8-4641-98C3-F734ACD38F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7674EB9-391C-4534-AB9D-BA6F0208A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2C7AD6-EE8D-4804-BD15-B730E3BAE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68FB3-D814-471C-B0D7-5CC9786DD785}" type="datetime1">
              <a:rPr lang="cs-CZ" smtClean="0"/>
              <a:t>27.04.2026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7738FFD-FB17-495F-A5DA-F5B32E8C0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640F3D-EF84-4DE0-BEDB-7A7743EE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760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1A925F-7DFD-4E66-A104-924231BA2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0A0CB9F-EDFF-4364-BD92-068827ECF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223763-2585-4CCD-882B-E9F42B2C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BC316-571A-4353-B03C-0DC400743407}" type="datetime1">
              <a:rPr lang="cs-CZ" smtClean="0"/>
              <a:t>27.04.2026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0FB80B-3813-4EDD-9BEB-3E67FBCB3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35E1CD1-FA09-46C6-8CDD-4DC393766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2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3D93D7-F707-4D85-A0BE-981A7D645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D139CA4-0EFC-4ED7-80D4-3140BDD85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AB32BE4-A6DD-42C1-A299-DA081C3E3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0D41-B35D-4EDE-A319-A0843201D9E4}" type="datetime1">
              <a:rPr lang="cs-CZ" smtClean="0"/>
              <a:t>27.04.2026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460E79E-10B9-4E69-A068-2DD9B1DE0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10DB4D-3315-4C06-9A5C-6C0D07C81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45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7DEF00-6F42-4092-9661-768A95566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017D123-E22C-41B7-A76C-7B8BFD7A8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2A6E22D-6605-4813-8EBF-EC6596546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5AA335-E5EE-4AD4-B736-CE323E5E6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2595-91FA-4342-A776-EF511736F63B}" type="datetime1">
              <a:rPr lang="cs-CZ" smtClean="0"/>
              <a:t>27.04.2026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DFAB7A6-1191-40B4-82F0-FD1683276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2E7CBF3-6AE9-42A6-B8F9-9F72914A5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403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7A65C1-F602-4EA1-8307-00F97BB9F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79130B2-FF23-4B32-9407-ABD980E06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8D6765D-4293-4711-999C-9DDD170767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334C2EE9-4CF1-4DA2-A813-682802094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B8B13CE6-8C47-4C7A-BA11-0AE2258C70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96A0341-9FBB-4EBC-B9D0-2E8E13930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14D0-8965-4C86-849E-155554988703}" type="datetime1">
              <a:rPr lang="cs-CZ" smtClean="0"/>
              <a:t>27.04.2026</a:t>
            </a:fld>
            <a:endParaRPr lang="cs-CZ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CF169ED-ABCF-4D34-B191-CE9869A93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E2900DB-5951-4B03-A1B3-31607BE30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855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D28352-6250-4472-86EB-2BAAEDC2C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A0A2FEF-06CE-4713-8B5E-9F62C447D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419-2AB1-49F6-BE61-FE988EA824A9}" type="datetime1">
              <a:rPr lang="cs-CZ" smtClean="0"/>
              <a:t>27.04.2026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33DCAD2-75A8-4430-86F4-4022AF368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14BD504-71FF-48D7-BF44-5CA6CFEA9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32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0305791-67AE-46AD-936F-A51770991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F35D-77CD-47F1-966D-F386A260544B}" type="datetime1">
              <a:rPr lang="cs-CZ" smtClean="0"/>
              <a:t>27.04.2026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A97A9D-9ADC-4BA0-9D10-DAEE4DEF0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6F257B8-1AB1-4498-B933-6ABA87DB4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293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BC5E26-1232-4E33-B126-0E39B44CA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F4F240D-B2A6-4086-918B-A7E1CF438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532EF60-3118-4086-B869-FC5C1D40C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86C14F1-94DF-4C15-881A-8DD7A558F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F8B98-4468-4963-950A-8F96A1D4F8C1}" type="datetime1">
              <a:rPr lang="cs-CZ" smtClean="0"/>
              <a:t>27.04.2026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D08DB85-5DB0-46B6-8F28-1C845B5B4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BA1E801-D297-4242-8642-6108FCDB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053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FC0FF7-6E8F-4E32-B0CF-85039F8BC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2C5B32A-EA40-456E-A74D-0100A920A9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386F9D9-7017-41F6-A424-F366CA181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D683D31-7AD1-4AC7-96A2-0651D742B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9419F-BD4B-452D-8630-B1232E70E615}" type="datetime1">
              <a:rPr lang="cs-CZ" smtClean="0"/>
              <a:t>27.04.2026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A076EC2-C320-415D-9309-B99799862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6996B86-C79A-47E4-9BE1-760E82C5C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846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96ABFC7-1866-45C6-BDB2-7D3AC1B2B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D2B164D-50DF-490B-A15A-BC7295A1A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09C24B-6A1F-4C2A-A112-1374684492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71672-4E9A-42A6-B317-E412DE012E43}" type="datetime1">
              <a:rPr lang="cs-CZ" smtClean="0"/>
              <a:t>27.04.2026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EE8CE3-9BA2-46B4-99D4-C070F0A74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5BF019-0D61-4053-8B86-BF09A4B5A7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449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B8F540C7-0673-4C68-81D4-D82096A8B4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1245" y="111245"/>
            <a:ext cx="6897638" cy="6635509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C8AFCCC4-927C-4431-9C62-9075E4E8CB7E}"/>
              </a:ext>
            </a:extLst>
          </p:cNvPr>
          <p:cNvSpPr txBox="1"/>
          <p:nvPr/>
        </p:nvSpPr>
        <p:spPr>
          <a:xfrm>
            <a:off x="3629820" y="2174038"/>
            <a:ext cx="8091577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dirty="0">
                <a:solidFill>
                  <a:srgbClr val="2764A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Seminář CVF pro rozpočtový výbor PSP ČR</a:t>
            </a:r>
          </a:p>
          <a:p>
            <a:endParaRPr lang="cs-CZ" sz="3600" b="1" dirty="0">
              <a:solidFill>
                <a:srgbClr val="2764A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sz="36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Proč potřebuje Česko hledat chytré úspory?</a:t>
            </a:r>
          </a:p>
          <a:p>
            <a:endParaRPr lang="cs-CZ" sz="3600" b="1" dirty="0">
              <a:solidFill>
                <a:srgbClr val="2764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4187C981-0DBC-4CE1-A87E-A18916DD1D0F}"/>
              </a:ext>
            </a:extLst>
          </p:cNvPr>
          <p:cNvSpPr txBox="1"/>
          <p:nvPr/>
        </p:nvSpPr>
        <p:spPr>
          <a:xfrm>
            <a:off x="3705390" y="4969166"/>
            <a:ext cx="55187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29. dubna 2026</a:t>
            </a:r>
          </a:p>
          <a:p>
            <a:endParaRPr lang="cs-CZ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Daniel Bárta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B9E1045-7B26-47D4-ADDB-D1358991FC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027" y="5640666"/>
            <a:ext cx="2234541" cy="104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899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B8F540C7-0673-4C68-81D4-D82096A8B4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1245" y="111245"/>
            <a:ext cx="6897638" cy="6635509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C8AFCCC4-927C-4431-9C62-9075E4E8CB7E}"/>
              </a:ext>
            </a:extLst>
          </p:cNvPr>
          <p:cNvSpPr txBox="1"/>
          <p:nvPr/>
        </p:nvSpPr>
        <p:spPr>
          <a:xfrm>
            <a:off x="3928048" y="2551258"/>
            <a:ext cx="76414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Děkuji Vám za pozornost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D8C6CB3-8FD7-4680-8032-F62654EE60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027" y="5640666"/>
            <a:ext cx="2234541" cy="104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227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2F205AE-630B-C1A5-B253-200A06211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2</a:t>
            </a:fld>
            <a:endParaRPr lang="cs-CZ" dirty="0"/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DE867A32-A32B-7CE3-9FFF-1C75D3F512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6547428"/>
              </p:ext>
            </p:extLst>
          </p:nvPr>
        </p:nvGraphicFramePr>
        <p:xfrm>
          <a:off x="838200" y="1181818"/>
          <a:ext cx="9918939" cy="5294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adpis 1">
            <a:extLst>
              <a:ext uri="{FF2B5EF4-FFF2-40B4-BE49-F238E27FC236}">
                <a16:creationId xmlns:a16="http://schemas.microsoft.com/office/drawing/2014/main" id="{2B8BA157-DC89-C16F-FD6F-77DA7EAFF4B3}"/>
              </a:ext>
            </a:extLst>
          </p:cNvPr>
          <p:cNvSpPr txBox="1">
            <a:spLocks/>
          </p:cNvSpPr>
          <p:nvPr/>
        </p:nvSpPr>
        <p:spPr>
          <a:xfrm>
            <a:off x="838200" y="450240"/>
            <a:ext cx="10932544" cy="60103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Mandatorní výdaje vůči příjmům navýšily svůj podíl</a:t>
            </a:r>
          </a:p>
        </p:txBody>
      </p:sp>
    </p:spTree>
    <p:extLst>
      <p:ext uri="{BB962C8B-B14F-4D97-AF65-F5344CB8AC3E}">
        <p14:creationId xmlns:p14="http://schemas.microsoft.com/office/powerpoint/2010/main" val="3200744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83747-E331-CAC8-A293-CAEF95A95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F79A12-5F7B-1120-AB38-44B82F6D5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Manévrovací prostor se zmenšuje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BA31C5-8DFC-B398-ABFA-632444974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330"/>
            <a:ext cx="10515600" cy="46672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Nemandatorní výdaje jsou výdaje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i="1" dirty="0">
                <a:solidFill>
                  <a:schemeClr val="bg1">
                    <a:lumMod val="50000"/>
                  </a:schemeClr>
                </a:solidFill>
              </a:rPr>
              <a:t>Dopravní infrastruktura</a:t>
            </a:r>
          </a:p>
          <a:p>
            <a:r>
              <a:rPr lang="cs-CZ" i="1" dirty="0">
                <a:solidFill>
                  <a:schemeClr val="bg1">
                    <a:lumMod val="50000"/>
                  </a:schemeClr>
                </a:solidFill>
              </a:rPr>
              <a:t>Sociální služby</a:t>
            </a:r>
          </a:p>
          <a:p>
            <a:r>
              <a:rPr lang="cs-CZ" i="1" dirty="0">
                <a:solidFill>
                  <a:schemeClr val="bg1">
                    <a:lumMod val="50000"/>
                  </a:schemeClr>
                </a:solidFill>
              </a:rPr>
              <a:t>Vývoj, výzkum, inovace</a:t>
            </a:r>
          </a:p>
          <a:p>
            <a:r>
              <a:rPr lang="cs-CZ" i="1" dirty="0">
                <a:solidFill>
                  <a:schemeClr val="bg1">
                    <a:lumMod val="50000"/>
                  </a:schemeClr>
                </a:solidFill>
              </a:rPr>
              <a:t>Sport</a:t>
            </a:r>
          </a:p>
          <a:p>
            <a:r>
              <a:rPr lang="cs-CZ" i="1" dirty="0">
                <a:solidFill>
                  <a:schemeClr val="bg1">
                    <a:lumMod val="50000"/>
                  </a:schemeClr>
                </a:solidFill>
              </a:rPr>
              <a:t>Energetika</a:t>
            </a:r>
          </a:p>
          <a:p>
            <a:pPr marL="0" indent="0">
              <a:buNone/>
            </a:pPr>
            <a:r>
              <a:rPr lang="cs-CZ" i="1" dirty="0">
                <a:solidFill>
                  <a:schemeClr val="bg1">
                    <a:lumMod val="50000"/>
                  </a:schemeClr>
                </a:solidFill>
              </a:rPr>
              <a:t>+ „nemandatorní části“ mandatorních výdajů</a:t>
            </a:r>
          </a:p>
          <a:p>
            <a:pPr marL="0" indent="0">
              <a:buNone/>
            </a:pPr>
            <a:r>
              <a:rPr lang="cs-CZ" b="1" dirty="0"/>
              <a:t>			</a:t>
            </a:r>
          </a:p>
          <a:p>
            <a:pPr marL="0" indent="0">
              <a:buNone/>
            </a:pPr>
            <a:r>
              <a:rPr lang="cs-CZ" b="1" dirty="0"/>
              <a:t>		na kterých je (často) shoda napříč politickým spektrem.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3B11E09-4C63-CBD0-0964-9C85CF8D0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8597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CC85DCB-4954-2A54-A251-0F9004C8C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4</a:t>
            </a:fld>
            <a:endParaRPr lang="cs-CZ" dirty="0"/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1D73830F-1352-6373-EE58-B126760BB9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9162853"/>
              </p:ext>
            </p:extLst>
          </p:nvPr>
        </p:nvGraphicFramePr>
        <p:xfrm>
          <a:off x="889957" y="1276709"/>
          <a:ext cx="9151189" cy="5079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adpis 1">
            <a:extLst>
              <a:ext uri="{FF2B5EF4-FFF2-40B4-BE49-F238E27FC236}">
                <a16:creationId xmlns:a16="http://schemas.microsoft.com/office/drawing/2014/main" id="{F54702F6-628D-AB2F-D94F-3B3BCE5DCCC1}"/>
              </a:ext>
            </a:extLst>
          </p:cNvPr>
          <p:cNvSpPr txBox="1">
            <a:spLocks/>
          </p:cNvSpPr>
          <p:nvPr/>
        </p:nvSpPr>
        <p:spPr>
          <a:xfrm>
            <a:off x="692270" y="361606"/>
            <a:ext cx="10945483" cy="71176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Cena peněz je (a bude) zároveň výrazně vyšší než v minulosti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4BA04316-0E14-91F1-D221-414B54D8230C}"/>
              </a:ext>
            </a:extLst>
          </p:cNvPr>
          <p:cNvSpPr txBox="1"/>
          <p:nvPr/>
        </p:nvSpPr>
        <p:spPr>
          <a:xfrm>
            <a:off x="2150854" y="6251907"/>
            <a:ext cx="618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(v %)</a:t>
            </a:r>
          </a:p>
        </p:txBody>
      </p:sp>
    </p:spTree>
    <p:extLst>
      <p:ext uri="{BB962C8B-B14F-4D97-AF65-F5344CB8AC3E}">
        <p14:creationId xmlns:p14="http://schemas.microsoft.com/office/powerpoint/2010/main" val="541051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196F561-5151-A60D-05C8-E7F60FC24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5</a:t>
            </a:fld>
            <a:endParaRPr lang="cs-CZ" dirty="0"/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FC713C90-34C8-21EF-E6A8-175E42A532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0230802"/>
              </p:ext>
            </p:extLst>
          </p:nvPr>
        </p:nvGraphicFramePr>
        <p:xfrm>
          <a:off x="923026" y="1225578"/>
          <a:ext cx="9445926" cy="4933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adpis 1">
            <a:extLst>
              <a:ext uri="{FF2B5EF4-FFF2-40B4-BE49-F238E27FC236}">
                <a16:creationId xmlns:a16="http://schemas.microsoft.com/office/drawing/2014/main" id="{A45A32B5-74FD-D85E-FB6A-1F138983FA22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75630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Úrokové náklady centrální vlády (mil. Kč, běžné ceny)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E92B71FF-6DA9-574B-27A8-FF3665E812E0}"/>
              </a:ext>
            </a:extLst>
          </p:cNvPr>
          <p:cNvSpPr txBox="1"/>
          <p:nvPr/>
        </p:nvSpPr>
        <p:spPr>
          <a:xfrm>
            <a:off x="1036607" y="6252206"/>
            <a:ext cx="97564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solidFill>
                  <a:schemeClr val="bg1">
                    <a:lumMod val="65000"/>
                  </a:schemeClr>
                </a:solidFill>
              </a:rPr>
              <a:t>Úroky, placené (D.41), Data: ČSÚ (2025), pro rok 2026 odhad NRR na základě MFČR (2026) </a:t>
            </a:r>
          </a:p>
        </p:txBody>
      </p:sp>
    </p:spTree>
    <p:extLst>
      <p:ext uri="{BB962C8B-B14F-4D97-AF65-F5344CB8AC3E}">
        <p14:creationId xmlns:p14="http://schemas.microsoft.com/office/powerpoint/2010/main" val="4220095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FEC3B62-EDCF-2B83-2A96-815A271CC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96206"/>
            <a:ext cx="2743200" cy="365125"/>
          </a:xfrm>
        </p:spPr>
        <p:txBody>
          <a:bodyPr/>
          <a:lstStyle/>
          <a:p>
            <a:fld id="{DF90C7CD-F407-429B-A159-7E74BB594E91}" type="slidenum">
              <a:rPr lang="cs-CZ" smtClean="0"/>
              <a:t>6</a:t>
            </a:fld>
            <a:endParaRPr lang="cs-CZ" dirty="0"/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84951609-63ED-4C86-9FE0-E1AA3F243A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4447210"/>
              </p:ext>
            </p:extLst>
          </p:nvPr>
        </p:nvGraphicFramePr>
        <p:xfrm>
          <a:off x="838200" y="1059370"/>
          <a:ext cx="9230263" cy="47392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Nadpis 1">
            <a:extLst>
              <a:ext uri="{FF2B5EF4-FFF2-40B4-BE49-F238E27FC236}">
                <a16:creationId xmlns:a16="http://schemas.microsoft.com/office/drawing/2014/main" id="{CD964803-933A-E261-1549-70A87CB2275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75630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Úrokové náklady centrální vlády (mil. Kč, stálé ceny)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FA18F66-0665-FC2A-C62B-54D19462FE69}"/>
              </a:ext>
            </a:extLst>
          </p:cNvPr>
          <p:cNvSpPr txBox="1"/>
          <p:nvPr/>
        </p:nvSpPr>
        <p:spPr>
          <a:xfrm>
            <a:off x="777813" y="5991999"/>
            <a:ext cx="109799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solidFill>
                  <a:schemeClr val="bg1">
                    <a:lumMod val="65000"/>
                  </a:schemeClr>
                </a:solidFill>
              </a:rPr>
              <a:t>Úroky, placené (D.41), Data: ČSÚ (2025), pro rok 2026 odhad NRR na základě MFČR (2026), převod do stálých cen deflátorem HDP</a:t>
            </a:r>
          </a:p>
        </p:txBody>
      </p:sp>
    </p:spTree>
    <p:extLst>
      <p:ext uri="{BB962C8B-B14F-4D97-AF65-F5344CB8AC3E}">
        <p14:creationId xmlns:p14="http://schemas.microsoft.com/office/powerpoint/2010/main" val="666427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3F8B2-08D3-5063-4FD9-62AD878A2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52CF0AF-AA7C-658F-EEAA-B73A13B5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7</a:t>
            </a:fld>
            <a:endParaRPr lang="cs-CZ" dirty="0"/>
          </a:p>
        </p:txBody>
      </p:sp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B04F3C45-073D-97CE-7F5B-2020AC8691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3184741"/>
              </p:ext>
            </p:extLst>
          </p:nvPr>
        </p:nvGraphicFramePr>
        <p:xfrm>
          <a:off x="898586" y="1140095"/>
          <a:ext cx="9694652" cy="4958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adpis 1">
            <a:extLst>
              <a:ext uri="{FF2B5EF4-FFF2-40B4-BE49-F238E27FC236}">
                <a16:creationId xmlns:a16="http://schemas.microsoft.com/office/drawing/2014/main" id="{8979C291-61D3-9558-CE6D-3A45D7CF6A62}"/>
              </a:ext>
            </a:extLst>
          </p:cNvPr>
          <p:cNvSpPr txBox="1">
            <a:spLocks/>
          </p:cNvSpPr>
          <p:nvPr/>
        </p:nvSpPr>
        <p:spPr>
          <a:xfrm>
            <a:off x="459356" y="503148"/>
            <a:ext cx="11273287" cy="75630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Změna vládního dluhu mezi roky 2020 - 2025 (v % HDP)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8BB1D14E-7D30-ECD9-9BA5-52C545341503}"/>
              </a:ext>
            </a:extLst>
          </p:cNvPr>
          <p:cNvSpPr txBox="1"/>
          <p:nvPr/>
        </p:nvSpPr>
        <p:spPr>
          <a:xfrm>
            <a:off x="993715" y="6279404"/>
            <a:ext cx="33197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solidFill>
                  <a:schemeClr val="bg1">
                    <a:lumMod val="65000"/>
                  </a:schemeClr>
                </a:solidFill>
              </a:rPr>
              <a:t>Data: Eurostat (2026), výpočet NRR</a:t>
            </a:r>
          </a:p>
        </p:txBody>
      </p:sp>
    </p:spTree>
    <p:extLst>
      <p:ext uri="{BB962C8B-B14F-4D97-AF65-F5344CB8AC3E}">
        <p14:creationId xmlns:p14="http://schemas.microsoft.com/office/powerpoint/2010/main" val="3450842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F5CE92A-4F4A-64A3-FA85-6D2F1041C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8</a:t>
            </a:fld>
            <a:endParaRPr lang="cs-CZ" dirty="0"/>
          </a:p>
        </p:txBody>
      </p:sp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0808F386-C2A3-926D-53A8-A3947DA912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873748"/>
              </p:ext>
            </p:extLst>
          </p:nvPr>
        </p:nvGraphicFramePr>
        <p:xfrm>
          <a:off x="1365608" y="1378725"/>
          <a:ext cx="5940966" cy="5091086"/>
        </p:xfrm>
        <a:graphic>
          <a:graphicData uri="http://schemas.openxmlformats.org/drawingml/2006/table">
            <a:tbl>
              <a:tblPr/>
              <a:tblGrid>
                <a:gridCol w="2970483">
                  <a:extLst>
                    <a:ext uri="{9D8B030D-6E8A-4147-A177-3AD203B41FA5}">
                      <a16:colId xmlns:a16="http://schemas.microsoft.com/office/drawing/2014/main" val="1642864364"/>
                    </a:ext>
                  </a:extLst>
                </a:gridCol>
                <a:gridCol w="2970483">
                  <a:extLst>
                    <a:ext uri="{9D8B030D-6E8A-4147-A177-3AD203B41FA5}">
                      <a16:colId xmlns:a16="http://schemas.microsoft.com/office/drawing/2014/main" val="4263938150"/>
                    </a:ext>
                  </a:extLst>
                </a:gridCol>
              </a:tblGrid>
              <a:tr h="3916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Česko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432727"/>
                  </a:ext>
                </a:extLst>
              </a:tr>
              <a:tr h="3916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Estonsko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144662"/>
                  </a:ext>
                </a:extLst>
              </a:tr>
              <a:tr h="3916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Polsko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636021"/>
                  </a:ext>
                </a:extLst>
              </a:tr>
              <a:tr h="3916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Slovensko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7752205"/>
                  </a:ext>
                </a:extLst>
              </a:tr>
              <a:tr h="3916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Lotyššsko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9466887"/>
                  </a:ext>
                </a:extLst>
              </a:tr>
              <a:tr h="3916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Francie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8719551"/>
                  </a:ext>
                </a:extLst>
              </a:tr>
              <a:tr h="3916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Rakousko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370446"/>
                  </a:ext>
                </a:extLst>
              </a:tr>
              <a:tr h="3916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Maďarsko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-4,1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7253133"/>
                  </a:ext>
                </a:extLst>
              </a:tr>
              <a:tr h="3916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Německo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-4,5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7226529"/>
                  </a:ext>
                </a:extLst>
              </a:tr>
              <a:tr h="3916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Švédsko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-5,4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8180331"/>
                  </a:ext>
                </a:extLst>
              </a:tr>
              <a:tr h="3916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Litva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-6,4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5602497"/>
                  </a:ext>
                </a:extLst>
              </a:tr>
              <a:tr h="3916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Nizozemí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0355"/>
                  </a:ext>
                </a:extLst>
              </a:tr>
              <a:tr h="3916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Slovinsko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-14,5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1479125"/>
                  </a:ext>
                </a:extLst>
              </a:tr>
            </a:tbl>
          </a:graphicData>
        </a:graphic>
      </p:graphicFrame>
      <p:sp>
        <p:nvSpPr>
          <p:cNvPr id="12" name="Nadpis 1">
            <a:extLst>
              <a:ext uri="{FF2B5EF4-FFF2-40B4-BE49-F238E27FC236}">
                <a16:creationId xmlns:a16="http://schemas.microsoft.com/office/drawing/2014/main" id="{F712B0CE-EDE3-6719-CF6C-C8D92D3949C0}"/>
              </a:ext>
            </a:extLst>
          </p:cNvPr>
          <p:cNvSpPr txBox="1">
            <a:spLocks/>
          </p:cNvSpPr>
          <p:nvPr/>
        </p:nvSpPr>
        <p:spPr>
          <a:xfrm>
            <a:off x="459356" y="503148"/>
            <a:ext cx="11273287" cy="75630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Změna vládního dluhu mezi roky 2020 - 2025 (v % HDP)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B7EF23B3-6EC4-ED68-48E9-EAEB62F88B45}"/>
              </a:ext>
            </a:extLst>
          </p:cNvPr>
          <p:cNvSpPr txBox="1"/>
          <p:nvPr/>
        </p:nvSpPr>
        <p:spPr>
          <a:xfrm>
            <a:off x="7713692" y="6185575"/>
            <a:ext cx="33197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solidFill>
                  <a:schemeClr val="bg1">
                    <a:lumMod val="65000"/>
                  </a:schemeClr>
                </a:solidFill>
              </a:rPr>
              <a:t>Data: Eurostat (2026), výpočet NRR</a:t>
            </a:r>
          </a:p>
        </p:txBody>
      </p:sp>
    </p:spTree>
    <p:extLst>
      <p:ext uri="{BB962C8B-B14F-4D97-AF65-F5344CB8AC3E}">
        <p14:creationId xmlns:p14="http://schemas.microsoft.com/office/powerpoint/2010/main" val="2426517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9AB2B6-011C-DC76-047D-D4D47C7D9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1D3D83-6241-CE1D-CA28-DA5829A91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Potřeba prioritizace ve veřejných rozpočtech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DE1FA8-F685-2315-A2D4-2709D8DA0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6943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Kontext výkonnosti, cílené rozpočtování a racionální politická diskuze o úsporách musí obsahovat 4 + 1 kritérium:</a:t>
            </a:r>
          </a:p>
          <a:p>
            <a:pPr marL="0" indent="0">
              <a:buNone/>
            </a:pP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1) Jak velká je daná oblast? </a:t>
            </a:r>
            <a:r>
              <a:rPr lang="cs-CZ" sz="26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sport, kultura, klima, bydlení…</a:t>
            </a:r>
            <a:endParaRPr lang="cs-CZ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2) Z jakých zdrojů je financována? </a:t>
            </a:r>
            <a:r>
              <a:rPr lang="cs-CZ" sz="2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národní zdroje x EU transfery</a:t>
            </a:r>
          </a:p>
          <a:p>
            <a:pPr marL="0" indent="0">
              <a:buNone/>
            </a:pP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3) Z jakých úrovní je financována? </a:t>
            </a:r>
            <a:r>
              <a:rPr lang="cs-CZ" sz="2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státní rozpočet x ÚSC x státní fondy</a:t>
            </a:r>
          </a:p>
          <a:p>
            <a:pPr marL="0" indent="0">
              <a:buNone/>
            </a:pP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4) Je financována příjmy nebo výdaji? </a:t>
            </a:r>
            <a:r>
              <a:rPr lang="cs-CZ" sz="2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daňový výdaj x rozpočtový výdaj</a:t>
            </a:r>
          </a:p>
          <a:p>
            <a:endParaRPr lang="cs-CZ" sz="2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!a zejména cíle, přínosy a požadované výsledky v dané oblasti!</a:t>
            </a:r>
          </a:p>
          <a:p>
            <a:pPr marL="0" indent="0">
              <a:buNone/>
            </a:pPr>
            <a:endParaRPr lang="cs-CZ" sz="2600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51F222E-521C-0906-3570-04DC7A257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585406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4F6F96B3635EB47A61541A8B676E701" ma:contentTypeVersion="18" ma:contentTypeDescription="Vytvoří nový dokument" ma:contentTypeScope="" ma:versionID="43384aaa925df534de038b27917fc226">
  <xsd:schema xmlns:xsd="http://www.w3.org/2001/XMLSchema" xmlns:xs="http://www.w3.org/2001/XMLSchema" xmlns:p="http://schemas.microsoft.com/office/2006/metadata/properties" xmlns:ns2="03d09f60-37ca-4bd5-8e74-fea7cc6b8b2a" xmlns:ns3="54c68d60-7d63-4002-8e14-5143441963c5" targetNamespace="http://schemas.microsoft.com/office/2006/metadata/properties" ma:root="true" ma:fieldsID="30170c63807656e9748a50ffb84feca2" ns2:_="" ns3:_="">
    <xsd:import namespace="03d09f60-37ca-4bd5-8e74-fea7cc6b8b2a"/>
    <xsd:import namespace="54c68d60-7d63-4002-8e14-5143441963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d09f60-37ca-4bd5-8e74-fea7cc6b8b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44bc8ca8-2ac0-42bc-83ca-496132f894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c68d60-7d63-4002-8e14-5143441963c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4c55ddc-0624-46ab-8401-1a097ea410e3}" ma:internalName="TaxCatchAll" ma:showField="CatchAllData" ma:web="54c68d60-7d63-4002-8e14-5143441963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3d09f60-37ca-4bd5-8e74-fea7cc6b8b2a">
      <Terms xmlns="http://schemas.microsoft.com/office/infopath/2007/PartnerControls"/>
    </lcf76f155ced4ddcb4097134ff3c332f>
    <TaxCatchAll xmlns="54c68d60-7d63-4002-8e14-5143441963c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41A851-E516-474C-964C-FAE47390A1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d09f60-37ca-4bd5-8e74-fea7cc6b8b2a"/>
    <ds:schemaRef ds:uri="54c68d60-7d63-4002-8e14-5143441963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C0AAB08-1168-41E6-AE4F-36D245DC9C36}">
  <ds:schemaRefs>
    <ds:schemaRef ds:uri="http://purl.org/dc/terms/"/>
    <ds:schemaRef ds:uri="http://purl.org/dc/dcmitype/"/>
    <ds:schemaRef ds:uri="http://schemas.microsoft.com/office/2006/metadata/properties"/>
    <ds:schemaRef ds:uri="90d52d28-043e-4442-b035-5463ef3585bc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89b4086a-0d53-47ac-910c-840a5b10c85d"/>
    <ds:schemaRef ds:uri="http://schemas.openxmlformats.org/package/2006/metadata/core-properties"/>
    <ds:schemaRef ds:uri="http://www.w3.org/XML/1998/namespace"/>
    <ds:schemaRef ds:uri="03d09f60-37ca-4bd5-8e74-fea7cc6b8b2a"/>
    <ds:schemaRef ds:uri="54c68d60-7d63-4002-8e14-5143441963c5"/>
  </ds:schemaRefs>
</ds:datastoreItem>
</file>

<file path=customXml/itemProps3.xml><?xml version="1.0" encoding="utf-8"?>
<ds:datastoreItem xmlns:ds="http://schemas.openxmlformats.org/officeDocument/2006/customXml" ds:itemID="{593B0D59-2770-45A8-8602-3754BC3744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3579</TotalTime>
  <Words>347</Words>
  <Application>Microsoft Office PowerPoint</Application>
  <PresentationFormat>Širokoúhlá obrazovka</PresentationFormat>
  <Paragraphs>74</Paragraphs>
  <Slides>10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Manévrovací prostor se zmenšuje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Potřeba prioritizace ve veřejných rozpočtech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martina vlachova</dc:creator>
  <cp:lastModifiedBy>Daniel Bárta</cp:lastModifiedBy>
  <cp:revision>49</cp:revision>
  <cp:lastPrinted>2024-09-18T08:29:12Z</cp:lastPrinted>
  <dcterms:created xsi:type="dcterms:W3CDTF">2018-06-25T19:49:09Z</dcterms:created>
  <dcterms:modified xsi:type="dcterms:W3CDTF">2026-04-27T11:41:20Z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0x01010014F6F96B3635EB47A61541A8B676E701</vt:lpwstr>
  </property>
  <property fmtid="{D5CDD505-2E9C-101B-9397-08002B2CF9AE}" pid="3" name="MediaServiceImageTags">
    <vt:lpwstr/>
  </property>
</Properties>
</file>