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308" r:id="rId6"/>
    <p:sldId id="262" r:id="rId7"/>
    <p:sldId id="310" r:id="rId8"/>
    <p:sldId id="264" r:id="rId9"/>
    <p:sldId id="311" r:id="rId10"/>
    <p:sldId id="263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292E"/>
    <a:srgbClr val="2764AE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0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95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nrr.sharepoint.com/sites/analytici/Sdilene%20dokumenty/ZPR&#193;VA%20O%20UDR&#381;ITELNOSTI/ZPR&#193;VA%202025/prezentace%20obou%20Zpr&#225;v%202025/2025%20GRAF%2007%20salda%20d&#367;chodov&#233;ho%20syst&#233;mu%20-%20reformy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dokumenty\N&#193;HRADOV&#201;%20POM&#282;RY\dereforma%202026%20odpo&#269;et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619323235490744E-2"/>
          <c:y val="1.97276012960921E-2"/>
          <c:w val="0.70022463886854469"/>
          <c:h val="0.91361134999421945"/>
        </c:manualLayout>
      </c:layout>
      <c:lineChart>
        <c:grouping val="standard"/>
        <c:varyColors val="0"/>
        <c:ser>
          <c:idx val="2"/>
          <c:order val="0"/>
          <c:tx>
            <c:strRef>
              <c:f>'G B5.4.1'!$A$6</c:f>
              <c:strCache>
                <c:ptCount val="1"/>
                <c:pt idx="0">
                  <c:v>Základní scénář (všechny složky reformy)</c:v>
                </c:pt>
              </c:strCache>
            </c:strRef>
          </c:tx>
          <c:spPr>
            <a:ln w="508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'G B5.4.1'!$C$2:$BA$2</c:f>
              <c:numCache>
                <c:formatCode>General</c:formatCode>
                <c:ptCount val="51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  <c:pt idx="10">
                  <c:v>2035</c:v>
                </c:pt>
                <c:pt idx="11">
                  <c:v>2036</c:v>
                </c:pt>
                <c:pt idx="12">
                  <c:v>2037</c:v>
                </c:pt>
                <c:pt idx="13">
                  <c:v>2038</c:v>
                </c:pt>
                <c:pt idx="14">
                  <c:v>2039</c:v>
                </c:pt>
                <c:pt idx="15">
                  <c:v>2040</c:v>
                </c:pt>
                <c:pt idx="16">
                  <c:v>2041</c:v>
                </c:pt>
                <c:pt idx="17">
                  <c:v>2042</c:v>
                </c:pt>
                <c:pt idx="18">
                  <c:v>2043</c:v>
                </c:pt>
                <c:pt idx="19">
                  <c:v>2044</c:v>
                </c:pt>
                <c:pt idx="20">
                  <c:v>2045</c:v>
                </c:pt>
                <c:pt idx="21">
                  <c:v>2046</c:v>
                </c:pt>
                <c:pt idx="22">
                  <c:v>2047</c:v>
                </c:pt>
                <c:pt idx="23">
                  <c:v>2048</c:v>
                </c:pt>
                <c:pt idx="24">
                  <c:v>2049</c:v>
                </c:pt>
                <c:pt idx="25">
                  <c:v>2050</c:v>
                </c:pt>
                <c:pt idx="26">
                  <c:v>2051</c:v>
                </c:pt>
                <c:pt idx="27">
                  <c:v>2052</c:v>
                </c:pt>
                <c:pt idx="28">
                  <c:v>2053</c:v>
                </c:pt>
                <c:pt idx="29">
                  <c:v>2054</c:v>
                </c:pt>
                <c:pt idx="30">
                  <c:v>2055</c:v>
                </c:pt>
                <c:pt idx="31">
                  <c:v>2056</c:v>
                </c:pt>
                <c:pt idx="32">
                  <c:v>2057</c:v>
                </c:pt>
                <c:pt idx="33">
                  <c:v>2058</c:v>
                </c:pt>
                <c:pt idx="34">
                  <c:v>2059</c:v>
                </c:pt>
                <c:pt idx="35">
                  <c:v>2060</c:v>
                </c:pt>
                <c:pt idx="36">
                  <c:v>2061</c:v>
                </c:pt>
                <c:pt idx="37">
                  <c:v>2062</c:v>
                </c:pt>
                <c:pt idx="38">
                  <c:v>2063</c:v>
                </c:pt>
                <c:pt idx="39">
                  <c:v>2064</c:v>
                </c:pt>
                <c:pt idx="40">
                  <c:v>2065</c:v>
                </c:pt>
                <c:pt idx="41">
                  <c:v>2066</c:v>
                </c:pt>
                <c:pt idx="42">
                  <c:v>2067</c:v>
                </c:pt>
                <c:pt idx="43">
                  <c:v>2068</c:v>
                </c:pt>
                <c:pt idx="44">
                  <c:v>2069</c:v>
                </c:pt>
                <c:pt idx="45">
                  <c:v>2070</c:v>
                </c:pt>
                <c:pt idx="46">
                  <c:v>2071</c:v>
                </c:pt>
                <c:pt idx="47">
                  <c:v>2072</c:v>
                </c:pt>
                <c:pt idx="48">
                  <c:v>2073</c:v>
                </c:pt>
                <c:pt idx="49">
                  <c:v>2074</c:v>
                </c:pt>
                <c:pt idx="50">
                  <c:v>2075</c:v>
                </c:pt>
              </c:numCache>
            </c:numRef>
          </c:cat>
          <c:val>
            <c:numRef>
              <c:f>'G B5.4.1'!$C$6:$BA$6</c:f>
              <c:numCache>
                <c:formatCode>0.0</c:formatCode>
                <c:ptCount val="51"/>
                <c:pt idx="0">
                  <c:v>-0.14713965602452994</c:v>
                </c:pt>
                <c:pt idx="1">
                  <c:v>1.0142132162719975E-2</c:v>
                </c:pt>
                <c:pt idx="2">
                  <c:v>0.29725951648696025</c:v>
                </c:pt>
                <c:pt idx="3">
                  <c:v>0.51268651078651928</c:v>
                </c:pt>
                <c:pt idx="4">
                  <c:v>0.58732934688316085</c:v>
                </c:pt>
                <c:pt idx="5">
                  <c:v>0.59550536041650481</c:v>
                </c:pt>
                <c:pt idx="6">
                  <c:v>0.64555307332964595</c:v>
                </c:pt>
                <c:pt idx="7">
                  <c:v>0.65048322322361507</c:v>
                </c:pt>
                <c:pt idx="8">
                  <c:v>0.65014356301891851</c:v>
                </c:pt>
                <c:pt idx="9">
                  <c:v>0.64869649788887962</c:v>
                </c:pt>
                <c:pt idx="10">
                  <c:v>0.63463685486488863</c:v>
                </c:pt>
                <c:pt idx="11">
                  <c:v>0.60668042584285686</c:v>
                </c:pt>
                <c:pt idx="12">
                  <c:v>0.55847134477922999</c:v>
                </c:pt>
                <c:pt idx="13">
                  <c:v>0.48984779129411748</c:v>
                </c:pt>
                <c:pt idx="14">
                  <c:v>0.38969208691426438</c:v>
                </c:pt>
                <c:pt idx="15">
                  <c:v>0.25411049778219308</c:v>
                </c:pt>
                <c:pt idx="16">
                  <c:v>9.7035350752346261E-2</c:v>
                </c:pt>
                <c:pt idx="17">
                  <c:v>6.0922439619055524E-3</c:v>
                </c:pt>
                <c:pt idx="18">
                  <c:v>-0.14030318498803318</c:v>
                </c:pt>
                <c:pt idx="19">
                  <c:v>-0.28783560876844128</c:v>
                </c:pt>
                <c:pt idx="20">
                  <c:v>-0.4321247259615717</c:v>
                </c:pt>
                <c:pt idx="21">
                  <c:v>-0.558737851544576</c:v>
                </c:pt>
                <c:pt idx="22">
                  <c:v>-0.65947772330695109</c:v>
                </c:pt>
                <c:pt idx="23">
                  <c:v>-0.73828477870221754</c:v>
                </c:pt>
                <c:pt idx="24">
                  <c:v>-0.80923375304824141</c:v>
                </c:pt>
                <c:pt idx="25">
                  <c:v>-0.87832364730457257</c:v>
                </c:pt>
                <c:pt idx="26">
                  <c:v>-0.94453841378825665</c:v>
                </c:pt>
                <c:pt idx="27">
                  <c:v>-1.007329924967971</c:v>
                </c:pt>
                <c:pt idx="28">
                  <c:v>-1.0656401786549914</c:v>
                </c:pt>
                <c:pt idx="29">
                  <c:v>-1.119941271790136</c:v>
                </c:pt>
                <c:pt idx="30">
                  <c:v>-1.116849992602722</c:v>
                </c:pt>
                <c:pt idx="31">
                  <c:v>-1.1697855141806528</c:v>
                </c:pt>
                <c:pt idx="32">
                  <c:v>-1.2625063087985211</c:v>
                </c:pt>
                <c:pt idx="33">
                  <c:v>-1.3493740063282598</c:v>
                </c:pt>
                <c:pt idx="34">
                  <c:v>-1.4226507295025197</c:v>
                </c:pt>
                <c:pt idx="35">
                  <c:v>-1.4708764108834362</c:v>
                </c:pt>
                <c:pt idx="36">
                  <c:v>-1.4921037623480906</c:v>
                </c:pt>
                <c:pt idx="37">
                  <c:v>-1.475413661092535</c:v>
                </c:pt>
                <c:pt idx="38">
                  <c:v>-1.4271322820211356</c:v>
                </c:pt>
                <c:pt idx="39">
                  <c:v>-1.3603545739713692</c:v>
                </c:pt>
                <c:pt idx="40">
                  <c:v>-1.2847086490867632</c:v>
                </c:pt>
                <c:pt idx="41">
                  <c:v>-1.2048591950343592</c:v>
                </c:pt>
                <c:pt idx="42">
                  <c:v>-1.1240455834685967</c:v>
                </c:pt>
                <c:pt idx="43">
                  <c:v>-1.0516233217453994</c:v>
                </c:pt>
                <c:pt idx="44">
                  <c:v>-0.98741844209371799</c:v>
                </c:pt>
                <c:pt idx="45">
                  <c:v>-0.93664646692889164</c:v>
                </c:pt>
                <c:pt idx="46">
                  <c:v>-0.90193703734514941</c:v>
                </c:pt>
                <c:pt idx="47">
                  <c:v>-0.89151874535295939</c:v>
                </c:pt>
                <c:pt idx="48">
                  <c:v>-0.90816921501676973</c:v>
                </c:pt>
                <c:pt idx="49">
                  <c:v>-0.95895673366866596</c:v>
                </c:pt>
                <c:pt idx="50">
                  <c:v>-1.0331868745746711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C3-4558-898B-876311B9C35E}"/>
            </c:ext>
          </c:extLst>
        </c:ser>
        <c:ser>
          <c:idx val="5"/>
          <c:order val="1"/>
          <c:tx>
            <c:strRef>
              <c:f>'G B5.4.1'!$A$5</c:f>
              <c:strCache>
                <c:ptCount val="1"/>
                <c:pt idx="0">
                  <c:v>Vyšší důchodový věk bez snížených zápočtů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'G B5.4.1'!$C$2:$BA$2</c:f>
              <c:numCache>
                <c:formatCode>General</c:formatCode>
                <c:ptCount val="51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  <c:pt idx="10">
                  <c:v>2035</c:v>
                </c:pt>
                <c:pt idx="11">
                  <c:v>2036</c:v>
                </c:pt>
                <c:pt idx="12">
                  <c:v>2037</c:v>
                </c:pt>
                <c:pt idx="13">
                  <c:v>2038</c:v>
                </c:pt>
                <c:pt idx="14">
                  <c:v>2039</c:v>
                </c:pt>
                <c:pt idx="15">
                  <c:v>2040</c:v>
                </c:pt>
                <c:pt idx="16">
                  <c:v>2041</c:v>
                </c:pt>
                <c:pt idx="17">
                  <c:v>2042</c:v>
                </c:pt>
                <c:pt idx="18">
                  <c:v>2043</c:v>
                </c:pt>
                <c:pt idx="19">
                  <c:v>2044</c:v>
                </c:pt>
                <c:pt idx="20">
                  <c:v>2045</c:v>
                </c:pt>
                <c:pt idx="21">
                  <c:v>2046</c:v>
                </c:pt>
                <c:pt idx="22">
                  <c:v>2047</c:v>
                </c:pt>
                <c:pt idx="23">
                  <c:v>2048</c:v>
                </c:pt>
                <c:pt idx="24">
                  <c:v>2049</c:v>
                </c:pt>
                <c:pt idx="25">
                  <c:v>2050</c:v>
                </c:pt>
                <c:pt idx="26">
                  <c:v>2051</c:v>
                </c:pt>
                <c:pt idx="27">
                  <c:v>2052</c:v>
                </c:pt>
                <c:pt idx="28">
                  <c:v>2053</c:v>
                </c:pt>
                <c:pt idx="29">
                  <c:v>2054</c:v>
                </c:pt>
                <c:pt idx="30">
                  <c:v>2055</c:v>
                </c:pt>
                <c:pt idx="31">
                  <c:v>2056</c:v>
                </c:pt>
                <c:pt idx="32">
                  <c:v>2057</c:v>
                </c:pt>
                <c:pt idx="33">
                  <c:v>2058</c:v>
                </c:pt>
                <c:pt idx="34">
                  <c:v>2059</c:v>
                </c:pt>
                <c:pt idx="35">
                  <c:v>2060</c:v>
                </c:pt>
                <c:pt idx="36">
                  <c:v>2061</c:v>
                </c:pt>
                <c:pt idx="37">
                  <c:v>2062</c:v>
                </c:pt>
                <c:pt idx="38">
                  <c:v>2063</c:v>
                </c:pt>
                <c:pt idx="39">
                  <c:v>2064</c:v>
                </c:pt>
                <c:pt idx="40">
                  <c:v>2065</c:v>
                </c:pt>
                <c:pt idx="41">
                  <c:v>2066</c:v>
                </c:pt>
                <c:pt idx="42">
                  <c:v>2067</c:v>
                </c:pt>
                <c:pt idx="43">
                  <c:v>2068</c:v>
                </c:pt>
                <c:pt idx="44">
                  <c:v>2069</c:v>
                </c:pt>
                <c:pt idx="45">
                  <c:v>2070</c:v>
                </c:pt>
                <c:pt idx="46">
                  <c:v>2071</c:v>
                </c:pt>
                <c:pt idx="47">
                  <c:v>2072</c:v>
                </c:pt>
                <c:pt idx="48">
                  <c:v>2073</c:v>
                </c:pt>
                <c:pt idx="49">
                  <c:v>2074</c:v>
                </c:pt>
                <c:pt idx="50">
                  <c:v>2075</c:v>
                </c:pt>
              </c:numCache>
            </c:numRef>
          </c:cat>
          <c:val>
            <c:numRef>
              <c:f>'G B5.4.1'!$C$5:$BA$5</c:f>
              <c:numCache>
                <c:formatCode>0.0</c:formatCode>
                <c:ptCount val="51"/>
                <c:pt idx="0">
                  <c:v>-0.14713965602452994</c:v>
                </c:pt>
                <c:pt idx="1">
                  <c:v>4.392830788479074E-3</c:v>
                </c:pt>
                <c:pt idx="2">
                  <c:v>0.28576091373847845</c:v>
                </c:pt>
                <c:pt idx="3">
                  <c:v>0.49543860666380013</c:v>
                </c:pt>
                <c:pt idx="4">
                  <c:v>0.55650029959933356</c:v>
                </c:pt>
                <c:pt idx="5">
                  <c:v>0.54647210395280688</c:v>
                </c:pt>
                <c:pt idx="6">
                  <c:v>0.57515961352535427</c:v>
                </c:pt>
                <c:pt idx="7">
                  <c:v>0.62633469957825305</c:v>
                </c:pt>
                <c:pt idx="8">
                  <c:v>0.52328425777716348</c:v>
                </c:pt>
                <c:pt idx="9">
                  <c:v>0.48996250633634375</c:v>
                </c:pt>
                <c:pt idx="10">
                  <c:v>0.43766272595381395</c:v>
                </c:pt>
                <c:pt idx="11">
                  <c:v>0.37050945238424582</c:v>
                </c:pt>
                <c:pt idx="12">
                  <c:v>0.28191737848809417</c:v>
                </c:pt>
                <c:pt idx="13">
                  <c:v>0.17283177236518554</c:v>
                </c:pt>
                <c:pt idx="14">
                  <c:v>3.1170142128971179E-2</c:v>
                </c:pt>
                <c:pt idx="15">
                  <c:v>-0.14837759300858977</c:v>
                </c:pt>
                <c:pt idx="16">
                  <c:v>-0.34667562797048923</c:v>
                </c:pt>
                <c:pt idx="17">
                  <c:v>-0.47905221028446832</c:v>
                </c:pt>
                <c:pt idx="18">
                  <c:v>-0.66521990837685152</c:v>
                </c:pt>
                <c:pt idx="19">
                  <c:v>-0.85309899050627891</c:v>
                </c:pt>
                <c:pt idx="20">
                  <c:v>-1.0322971286534415</c:v>
                </c:pt>
                <c:pt idx="21">
                  <c:v>-1.191789126452683</c:v>
                </c:pt>
                <c:pt idx="22">
                  <c:v>-1.3245136821484351</c:v>
                </c:pt>
                <c:pt idx="23">
                  <c:v>-1.4285250940285259</c:v>
                </c:pt>
                <c:pt idx="24">
                  <c:v>-1.5216866943312795</c:v>
                </c:pt>
                <c:pt idx="25">
                  <c:v>-1.6109607743020824</c:v>
                </c:pt>
                <c:pt idx="26">
                  <c:v>-1.6972140735288495</c:v>
                </c:pt>
                <c:pt idx="27">
                  <c:v>-1.7727021097003917</c:v>
                </c:pt>
                <c:pt idx="28">
                  <c:v>-1.8447385984510838</c:v>
                </c:pt>
                <c:pt idx="29">
                  <c:v>-1.9132943420742023</c:v>
                </c:pt>
                <c:pt idx="30">
                  <c:v>-1.919228240155908</c:v>
                </c:pt>
                <c:pt idx="31">
                  <c:v>-1.9794894658739626</c:v>
                </c:pt>
                <c:pt idx="32">
                  <c:v>-2.0775814218582873</c:v>
                </c:pt>
                <c:pt idx="33">
                  <c:v>-2.169663011101715</c:v>
                </c:pt>
                <c:pt idx="34">
                  <c:v>-2.2435730762696355</c:v>
                </c:pt>
                <c:pt idx="35">
                  <c:v>-2.2909058688087711</c:v>
                </c:pt>
                <c:pt idx="36">
                  <c:v>-2.3130289725394313</c:v>
                </c:pt>
                <c:pt idx="37">
                  <c:v>-2.2919657490777041</c:v>
                </c:pt>
                <c:pt idx="38">
                  <c:v>-2.2379281264743494</c:v>
                </c:pt>
                <c:pt idx="39">
                  <c:v>-2.163580853472288</c:v>
                </c:pt>
                <c:pt idx="40">
                  <c:v>-2.0799224750210961</c:v>
                </c:pt>
                <c:pt idx="41">
                  <c:v>-1.9883152693072397</c:v>
                </c:pt>
                <c:pt idx="42">
                  <c:v>-1.895127785552905</c:v>
                </c:pt>
                <c:pt idx="43">
                  <c:v>-1.8125692394858834</c:v>
                </c:pt>
                <c:pt idx="44">
                  <c:v>-1.7389388107292749</c:v>
                </c:pt>
                <c:pt idx="45">
                  <c:v>-1.6760184777518159</c:v>
                </c:pt>
                <c:pt idx="46">
                  <c:v>-1.6333645520606197</c:v>
                </c:pt>
                <c:pt idx="47">
                  <c:v>-1.613227435298457</c:v>
                </c:pt>
                <c:pt idx="48">
                  <c:v>-1.6246461186048187</c:v>
                </c:pt>
                <c:pt idx="49">
                  <c:v>-1.6677776921329386</c:v>
                </c:pt>
                <c:pt idx="50">
                  <c:v>-1.7420078330389437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C3-4558-898B-876311B9C35E}"/>
            </c:ext>
          </c:extLst>
        </c:ser>
        <c:ser>
          <c:idx val="0"/>
          <c:order val="2"/>
          <c:tx>
            <c:strRef>
              <c:f>'G B5.4.1'!$A$4</c:f>
              <c:strCache>
                <c:ptCount val="1"/>
                <c:pt idx="0">
                  <c:v>Důchodový věk zastropovaný na 65 letech, bez snížených zápočtů</c:v>
                </c:pt>
              </c:strCache>
            </c:strRef>
          </c:tx>
          <c:spPr>
            <a:ln w="5080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'G B5.4.1'!$C$2:$BA$2</c:f>
              <c:numCache>
                <c:formatCode>General</c:formatCode>
                <c:ptCount val="51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  <c:pt idx="10">
                  <c:v>2035</c:v>
                </c:pt>
                <c:pt idx="11">
                  <c:v>2036</c:v>
                </c:pt>
                <c:pt idx="12">
                  <c:v>2037</c:v>
                </c:pt>
                <c:pt idx="13">
                  <c:v>2038</c:v>
                </c:pt>
                <c:pt idx="14">
                  <c:v>2039</c:v>
                </c:pt>
                <c:pt idx="15">
                  <c:v>2040</c:v>
                </c:pt>
                <c:pt idx="16">
                  <c:v>2041</c:v>
                </c:pt>
                <c:pt idx="17">
                  <c:v>2042</c:v>
                </c:pt>
                <c:pt idx="18">
                  <c:v>2043</c:v>
                </c:pt>
                <c:pt idx="19">
                  <c:v>2044</c:v>
                </c:pt>
                <c:pt idx="20">
                  <c:v>2045</c:v>
                </c:pt>
                <c:pt idx="21">
                  <c:v>2046</c:v>
                </c:pt>
                <c:pt idx="22">
                  <c:v>2047</c:v>
                </c:pt>
                <c:pt idx="23">
                  <c:v>2048</c:v>
                </c:pt>
                <c:pt idx="24">
                  <c:v>2049</c:v>
                </c:pt>
                <c:pt idx="25">
                  <c:v>2050</c:v>
                </c:pt>
                <c:pt idx="26">
                  <c:v>2051</c:v>
                </c:pt>
                <c:pt idx="27">
                  <c:v>2052</c:v>
                </c:pt>
                <c:pt idx="28">
                  <c:v>2053</c:v>
                </c:pt>
                <c:pt idx="29">
                  <c:v>2054</c:v>
                </c:pt>
                <c:pt idx="30">
                  <c:v>2055</c:v>
                </c:pt>
                <c:pt idx="31">
                  <c:v>2056</c:v>
                </c:pt>
                <c:pt idx="32">
                  <c:v>2057</c:v>
                </c:pt>
                <c:pt idx="33">
                  <c:v>2058</c:v>
                </c:pt>
                <c:pt idx="34">
                  <c:v>2059</c:v>
                </c:pt>
                <c:pt idx="35">
                  <c:v>2060</c:v>
                </c:pt>
                <c:pt idx="36">
                  <c:v>2061</c:v>
                </c:pt>
                <c:pt idx="37">
                  <c:v>2062</c:v>
                </c:pt>
                <c:pt idx="38">
                  <c:v>2063</c:v>
                </c:pt>
                <c:pt idx="39">
                  <c:v>2064</c:v>
                </c:pt>
                <c:pt idx="40">
                  <c:v>2065</c:v>
                </c:pt>
                <c:pt idx="41">
                  <c:v>2066</c:v>
                </c:pt>
                <c:pt idx="42">
                  <c:v>2067</c:v>
                </c:pt>
                <c:pt idx="43">
                  <c:v>2068</c:v>
                </c:pt>
                <c:pt idx="44">
                  <c:v>2069</c:v>
                </c:pt>
                <c:pt idx="45">
                  <c:v>2070</c:v>
                </c:pt>
                <c:pt idx="46">
                  <c:v>2071</c:v>
                </c:pt>
                <c:pt idx="47">
                  <c:v>2072</c:v>
                </c:pt>
                <c:pt idx="48">
                  <c:v>2073</c:v>
                </c:pt>
                <c:pt idx="49">
                  <c:v>2074</c:v>
                </c:pt>
                <c:pt idx="50">
                  <c:v>2075</c:v>
                </c:pt>
              </c:numCache>
            </c:numRef>
          </c:cat>
          <c:val>
            <c:numRef>
              <c:f>'G B5.4.1'!$C$4:$BA$4</c:f>
              <c:numCache>
                <c:formatCode>0.0</c:formatCode>
                <c:ptCount val="51"/>
                <c:pt idx="0">
                  <c:v>-0.14713965602452994</c:v>
                </c:pt>
                <c:pt idx="1">
                  <c:v>4.392830788479074E-3</c:v>
                </c:pt>
                <c:pt idx="2">
                  <c:v>0.28576091373847845</c:v>
                </c:pt>
                <c:pt idx="3">
                  <c:v>0.49543860666380013</c:v>
                </c:pt>
                <c:pt idx="4">
                  <c:v>0.55650029959933356</c:v>
                </c:pt>
                <c:pt idx="5">
                  <c:v>0.54647210395280688</c:v>
                </c:pt>
                <c:pt idx="6">
                  <c:v>0.57515961352535427</c:v>
                </c:pt>
                <c:pt idx="7">
                  <c:v>0.62633469957825305</c:v>
                </c:pt>
                <c:pt idx="8">
                  <c:v>0.52328425777716348</c:v>
                </c:pt>
                <c:pt idx="9">
                  <c:v>0.47739323700627168</c:v>
                </c:pt>
                <c:pt idx="10">
                  <c:v>0.35190949489064316</c:v>
                </c:pt>
                <c:pt idx="11">
                  <c:v>0.22636056544067351</c:v>
                </c:pt>
                <c:pt idx="12">
                  <c:v>6.7621931094071996E-2</c:v>
                </c:pt>
                <c:pt idx="13">
                  <c:v>-0.14977544492166395</c:v>
                </c:pt>
                <c:pt idx="14">
                  <c:v>-0.40576092920096762</c:v>
                </c:pt>
                <c:pt idx="15">
                  <c:v>-0.6751088236492464</c:v>
                </c:pt>
                <c:pt idx="16">
                  <c:v>-0.97071449628492168</c:v>
                </c:pt>
                <c:pt idx="17">
                  <c:v>-1.153226009406529</c:v>
                </c:pt>
                <c:pt idx="18">
                  <c:v>-1.3685155459790579</c:v>
                </c:pt>
                <c:pt idx="19">
                  <c:v>-1.6027258201702317</c:v>
                </c:pt>
                <c:pt idx="20">
                  <c:v>-1.8133847111464707</c:v>
                </c:pt>
                <c:pt idx="21">
                  <c:v>-1.9612879172637623</c:v>
                </c:pt>
                <c:pt idx="22">
                  <c:v>-2.0932517490879867</c:v>
                </c:pt>
                <c:pt idx="23">
                  <c:v>-2.2206609626539553</c:v>
                </c:pt>
                <c:pt idx="24">
                  <c:v>-2.3523665086516274</c:v>
                </c:pt>
                <c:pt idx="25">
                  <c:v>-2.4870832868683692</c:v>
                </c:pt>
                <c:pt idx="26">
                  <c:v>-2.6420727815471317</c:v>
                </c:pt>
                <c:pt idx="27">
                  <c:v>-2.8043327282506514</c:v>
                </c:pt>
                <c:pt idx="28">
                  <c:v>-2.9180599106977141</c:v>
                </c:pt>
                <c:pt idx="29">
                  <c:v>-3.0251182038053894</c:v>
                </c:pt>
                <c:pt idx="30">
                  <c:v>-3.0664490460588283</c:v>
                </c:pt>
                <c:pt idx="31">
                  <c:v>-3.1626962012694015</c:v>
                </c:pt>
                <c:pt idx="32">
                  <c:v>-3.2675250775503191</c:v>
                </c:pt>
                <c:pt idx="33">
                  <c:v>-3.331520530577496</c:v>
                </c:pt>
                <c:pt idx="34">
                  <c:v>-3.3632614280053357</c:v>
                </c:pt>
                <c:pt idx="35">
                  <c:v>-3.3426607101725825</c:v>
                </c:pt>
                <c:pt idx="36">
                  <c:v>-3.2829879419073915</c:v>
                </c:pt>
                <c:pt idx="37">
                  <c:v>-3.1907393853794144</c:v>
                </c:pt>
                <c:pt idx="38">
                  <c:v>-3.092905084014669</c:v>
                </c:pt>
                <c:pt idx="39">
                  <c:v>-2.9994042818200608</c:v>
                </c:pt>
                <c:pt idx="40">
                  <c:v>-2.9062835464148158</c:v>
                </c:pt>
                <c:pt idx="41">
                  <c:v>-2.8163143870313316</c:v>
                </c:pt>
                <c:pt idx="42">
                  <c:v>-2.7321773486231837</c:v>
                </c:pt>
                <c:pt idx="43">
                  <c:v>-2.6698885278696594</c:v>
                </c:pt>
                <c:pt idx="44">
                  <c:v>-2.6245719574309589</c:v>
                </c:pt>
                <c:pt idx="45">
                  <c:v>-2.6024113130261544</c:v>
                </c:pt>
                <c:pt idx="46">
                  <c:v>-2.612667185997676</c:v>
                </c:pt>
                <c:pt idx="47">
                  <c:v>-2.6543835829318994</c:v>
                </c:pt>
                <c:pt idx="48">
                  <c:v>-2.727268850535145</c:v>
                </c:pt>
                <c:pt idx="49">
                  <c:v>-2.8238808422740682</c:v>
                </c:pt>
                <c:pt idx="50">
                  <c:v>-2.8981109831800733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C3-4558-898B-876311B9C35E}"/>
            </c:ext>
          </c:extLst>
        </c:ser>
        <c:ser>
          <c:idx val="3"/>
          <c:order val="3"/>
          <c:tx>
            <c:strRef>
              <c:f>'G B5.4.1'!$A$3</c:f>
              <c:strCache>
                <c:ptCount val="1"/>
                <c:pt idx="0">
                  <c:v>Parametrické nastavení důchodového systému do roku 2023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'G B5.4.1'!$C$2:$BA$2</c:f>
              <c:numCache>
                <c:formatCode>General</c:formatCode>
                <c:ptCount val="51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  <c:pt idx="10">
                  <c:v>2035</c:v>
                </c:pt>
                <c:pt idx="11">
                  <c:v>2036</c:v>
                </c:pt>
                <c:pt idx="12">
                  <c:v>2037</c:v>
                </c:pt>
                <c:pt idx="13">
                  <c:v>2038</c:v>
                </c:pt>
                <c:pt idx="14">
                  <c:v>2039</c:v>
                </c:pt>
                <c:pt idx="15">
                  <c:v>2040</c:v>
                </c:pt>
                <c:pt idx="16">
                  <c:v>2041</c:v>
                </c:pt>
                <c:pt idx="17">
                  <c:v>2042</c:v>
                </c:pt>
                <c:pt idx="18">
                  <c:v>2043</c:v>
                </c:pt>
                <c:pt idx="19">
                  <c:v>2044</c:v>
                </c:pt>
                <c:pt idx="20">
                  <c:v>2045</c:v>
                </c:pt>
                <c:pt idx="21">
                  <c:v>2046</c:v>
                </c:pt>
                <c:pt idx="22">
                  <c:v>2047</c:v>
                </c:pt>
                <c:pt idx="23">
                  <c:v>2048</c:v>
                </c:pt>
                <c:pt idx="24">
                  <c:v>2049</c:v>
                </c:pt>
                <c:pt idx="25">
                  <c:v>2050</c:v>
                </c:pt>
                <c:pt idx="26">
                  <c:v>2051</c:v>
                </c:pt>
                <c:pt idx="27">
                  <c:v>2052</c:v>
                </c:pt>
                <c:pt idx="28">
                  <c:v>2053</c:v>
                </c:pt>
                <c:pt idx="29">
                  <c:v>2054</c:v>
                </c:pt>
                <c:pt idx="30">
                  <c:v>2055</c:v>
                </c:pt>
                <c:pt idx="31">
                  <c:v>2056</c:v>
                </c:pt>
                <c:pt idx="32">
                  <c:v>2057</c:v>
                </c:pt>
                <c:pt idx="33">
                  <c:v>2058</c:v>
                </c:pt>
                <c:pt idx="34">
                  <c:v>2059</c:v>
                </c:pt>
                <c:pt idx="35">
                  <c:v>2060</c:v>
                </c:pt>
                <c:pt idx="36">
                  <c:v>2061</c:v>
                </c:pt>
                <c:pt idx="37">
                  <c:v>2062</c:v>
                </c:pt>
                <c:pt idx="38">
                  <c:v>2063</c:v>
                </c:pt>
                <c:pt idx="39">
                  <c:v>2064</c:v>
                </c:pt>
                <c:pt idx="40">
                  <c:v>2065</c:v>
                </c:pt>
                <c:pt idx="41">
                  <c:v>2066</c:v>
                </c:pt>
                <c:pt idx="42">
                  <c:v>2067</c:v>
                </c:pt>
                <c:pt idx="43">
                  <c:v>2068</c:v>
                </c:pt>
                <c:pt idx="44">
                  <c:v>2069</c:v>
                </c:pt>
                <c:pt idx="45">
                  <c:v>2070</c:v>
                </c:pt>
                <c:pt idx="46">
                  <c:v>2071</c:v>
                </c:pt>
                <c:pt idx="47">
                  <c:v>2072</c:v>
                </c:pt>
                <c:pt idx="48">
                  <c:v>2073</c:v>
                </c:pt>
                <c:pt idx="49">
                  <c:v>2074</c:v>
                </c:pt>
                <c:pt idx="50">
                  <c:v>2075</c:v>
                </c:pt>
              </c:numCache>
            </c:numRef>
          </c:cat>
          <c:val>
            <c:numRef>
              <c:f>'G B5.4.1'!$C$3:$BA$3</c:f>
              <c:numCache>
                <c:formatCode>0.0</c:formatCode>
                <c:ptCount val="51"/>
                <c:pt idx="0">
                  <c:v>-0.14713965602452994</c:v>
                </c:pt>
                <c:pt idx="1">
                  <c:v>4.392830788479074E-3</c:v>
                </c:pt>
                <c:pt idx="2">
                  <c:v>0.28576091373847845</c:v>
                </c:pt>
                <c:pt idx="3">
                  <c:v>0.49543860666380013</c:v>
                </c:pt>
                <c:pt idx="4">
                  <c:v>0.55633102907795617</c:v>
                </c:pt>
                <c:pt idx="5">
                  <c:v>0.51670001147932965</c:v>
                </c:pt>
                <c:pt idx="6">
                  <c:v>0.51614509077263548</c:v>
                </c:pt>
                <c:pt idx="7">
                  <c:v>0.54818084522533184</c:v>
                </c:pt>
                <c:pt idx="8">
                  <c:v>0.41806789757225893</c:v>
                </c:pt>
                <c:pt idx="9">
                  <c:v>0.34685725772989962</c:v>
                </c:pt>
                <c:pt idx="10">
                  <c:v>0.19731298215742576</c:v>
                </c:pt>
                <c:pt idx="11">
                  <c:v>4.9004693578142522E-2</c:v>
                </c:pt>
                <c:pt idx="12">
                  <c:v>-0.13132176245276028</c:v>
                </c:pt>
                <c:pt idx="13">
                  <c:v>-0.36937312120228682</c:v>
                </c:pt>
                <c:pt idx="14">
                  <c:v>-0.64502822430447715</c:v>
                </c:pt>
                <c:pt idx="15">
                  <c:v>-0.93302948218913073</c:v>
                </c:pt>
                <c:pt idx="16">
                  <c:v>-1.2464436036628008</c:v>
                </c:pt>
                <c:pt idx="17">
                  <c:v>-1.446163310866762</c:v>
                </c:pt>
                <c:pt idx="18">
                  <c:v>-1.6778356944883015</c:v>
                </c:pt>
                <c:pt idx="19">
                  <c:v>-1.9287478945721883</c:v>
                </c:pt>
                <c:pt idx="20">
                  <c:v>-2.1551314867664946</c:v>
                </c:pt>
                <c:pt idx="21">
                  <c:v>-2.3182820903875623</c:v>
                </c:pt>
                <c:pt idx="22">
                  <c:v>-2.4648618285038992</c:v>
                </c:pt>
                <c:pt idx="23">
                  <c:v>-2.6062693032275668</c:v>
                </c:pt>
                <c:pt idx="24">
                  <c:v>-2.751287784674016</c:v>
                </c:pt>
                <c:pt idx="25">
                  <c:v>-2.8984934553726482</c:v>
                </c:pt>
                <c:pt idx="26">
                  <c:v>-3.0651986259644151</c:v>
                </c:pt>
                <c:pt idx="27">
                  <c:v>-3.2384972134492624</c:v>
                </c:pt>
                <c:pt idx="28">
                  <c:v>-3.3627286856671983</c:v>
                </c:pt>
                <c:pt idx="29">
                  <c:v>-3.4795663694817023</c:v>
                </c:pt>
                <c:pt idx="30">
                  <c:v>-3.5299226224590292</c:v>
                </c:pt>
                <c:pt idx="31">
                  <c:v>-3.634490731888075</c:v>
                </c:pt>
                <c:pt idx="32">
                  <c:v>-3.746498410642646</c:v>
                </c:pt>
                <c:pt idx="33">
                  <c:v>-3.8165448417695291</c:v>
                </c:pt>
                <c:pt idx="34">
                  <c:v>-3.8529548683848471</c:v>
                </c:pt>
                <c:pt idx="35">
                  <c:v>-3.8355648853921878</c:v>
                </c:pt>
                <c:pt idx="36">
                  <c:v>-3.77784029626552</c:v>
                </c:pt>
                <c:pt idx="37">
                  <c:v>-3.6865549558668764</c:v>
                </c:pt>
                <c:pt idx="38">
                  <c:v>-3.5887105043832825</c:v>
                </c:pt>
                <c:pt idx="39">
                  <c:v>-3.4941703461188087</c:v>
                </c:pt>
                <c:pt idx="40">
                  <c:v>-3.3991084595857313</c:v>
                </c:pt>
                <c:pt idx="41">
                  <c:v>-3.3064688071638422</c:v>
                </c:pt>
                <c:pt idx="42">
                  <c:v>-3.2190237385339717</c:v>
                </c:pt>
                <c:pt idx="43">
                  <c:v>-3.153063735716195</c:v>
                </c:pt>
                <c:pt idx="44">
                  <c:v>-3.1037378353525984</c:v>
                </c:pt>
                <c:pt idx="45">
                  <c:v>-3.0773420628236732</c:v>
                </c:pt>
                <c:pt idx="46">
                  <c:v>-3.0833212284976881</c:v>
                </c:pt>
                <c:pt idx="47">
                  <c:v>-3.1164126132772001</c:v>
                </c:pt>
                <c:pt idx="48">
                  <c:v>-3.1854038753204037</c:v>
                </c:pt>
                <c:pt idx="49">
                  <c:v>-3.2782951018076805</c:v>
                </c:pt>
                <c:pt idx="50">
                  <c:v>-3.3525252427136856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FC3-4558-898B-876311B9C3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0551784"/>
        <c:axId val="516437760"/>
      </c:lineChart>
      <c:catAx>
        <c:axId val="520551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516437760"/>
        <c:crosses val="autoZero"/>
        <c:auto val="1"/>
        <c:lblAlgn val="ctr"/>
        <c:lblOffset val="100"/>
        <c:tickLblSkip val="10"/>
        <c:noMultiLvlLbl val="0"/>
      </c:catAx>
      <c:valAx>
        <c:axId val="516437760"/>
        <c:scaling>
          <c:orientation val="minMax"/>
          <c:max val="1"/>
          <c:min val="-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/>
                  <a:t>% HDP</a:t>
                </a:r>
              </a:p>
            </c:rich>
          </c:tx>
          <c:layout>
            <c:manualLayout>
              <c:xMode val="edge"/>
              <c:yMode val="edge"/>
              <c:x val="4.1932414291101471E-3"/>
              <c:y val="0.4075929238404493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520551784"/>
        <c:crosses val="autoZero"/>
        <c:crossBetween val="midCat"/>
        <c:majorUnit val="0.5"/>
      </c:valAx>
      <c:spPr>
        <a:solidFill>
          <a:schemeClr val="bg1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364017677662835"/>
          <c:y val="1.114347130730982E-2"/>
          <c:w val="0.20558618389814143"/>
          <c:h val="0.981030927453903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45532664648339"/>
          <c:y val="2.2647828128233006E-2"/>
          <c:w val="0.67495009436682296"/>
          <c:h val="0.91361134999421945"/>
        </c:manualLayout>
      </c:layout>
      <c:lineChart>
        <c:grouping val="standard"/>
        <c:varyColors val="0"/>
        <c:ser>
          <c:idx val="3"/>
          <c:order val="0"/>
          <c:tx>
            <c:strRef>
              <c:f>dereforma!$A$6</c:f>
              <c:strCache>
                <c:ptCount val="1"/>
                <c:pt idx="0">
                  <c:v>Základní scénář (reforma)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dereforma!$B$2:$AZ$2</c:f>
              <c:numCache>
                <c:formatCode>General</c:formatCode>
                <c:ptCount val="51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  <c:pt idx="10">
                  <c:v>2035</c:v>
                </c:pt>
                <c:pt idx="11">
                  <c:v>2036</c:v>
                </c:pt>
                <c:pt idx="12">
                  <c:v>2037</c:v>
                </c:pt>
                <c:pt idx="13">
                  <c:v>2038</c:v>
                </c:pt>
                <c:pt idx="14">
                  <c:v>2039</c:v>
                </c:pt>
                <c:pt idx="15">
                  <c:v>2040</c:v>
                </c:pt>
                <c:pt idx="16">
                  <c:v>2041</c:v>
                </c:pt>
                <c:pt idx="17">
                  <c:v>2042</c:v>
                </c:pt>
                <c:pt idx="18">
                  <c:v>2043</c:v>
                </c:pt>
                <c:pt idx="19">
                  <c:v>2044</c:v>
                </c:pt>
                <c:pt idx="20">
                  <c:v>2045</c:v>
                </c:pt>
                <c:pt idx="21">
                  <c:v>2046</c:v>
                </c:pt>
                <c:pt idx="22">
                  <c:v>2047</c:v>
                </c:pt>
                <c:pt idx="23">
                  <c:v>2048</c:v>
                </c:pt>
                <c:pt idx="24">
                  <c:v>2049</c:v>
                </c:pt>
                <c:pt idx="25">
                  <c:v>2050</c:v>
                </c:pt>
                <c:pt idx="26">
                  <c:v>2051</c:v>
                </c:pt>
                <c:pt idx="27">
                  <c:v>2052</c:v>
                </c:pt>
                <c:pt idx="28">
                  <c:v>2053</c:v>
                </c:pt>
                <c:pt idx="29">
                  <c:v>2054</c:v>
                </c:pt>
                <c:pt idx="30">
                  <c:v>2055</c:v>
                </c:pt>
                <c:pt idx="31">
                  <c:v>2056</c:v>
                </c:pt>
                <c:pt idx="32">
                  <c:v>2057</c:v>
                </c:pt>
                <c:pt idx="33">
                  <c:v>2058</c:v>
                </c:pt>
                <c:pt idx="34">
                  <c:v>2059</c:v>
                </c:pt>
                <c:pt idx="35">
                  <c:v>2060</c:v>
                </c:pt>
                <c:pt idx="36">
                  <c:v>2061</c:v>
                </c:pt>
                <c:pt idx="37">
                  <c:v>2062</c:v>
                </c:pt>
                <c:pt idx="38">
                  <c:v>2063</c:v>
                </c:pt>
                <c:pt idx="39">
                  <c:v>2064</c:v>
                </c:pt>
                <c:pt idx="40">
                  <c:v>2065</c:v>
                </c:pt>
                <c:pt idx="41">
                  <c:v>2066</c:v>
                </c:pt>
                <c:pt idx="42">
                  <c:v>2067</c:v>
                </c:pt>
                <c:pt idx="43">
                  <c:v>2068</c:v>
                </c:pt>
                <c:pt idx="44">
                  <c:v>2069</c:v>
                </c:pt>
                <c:pt idx="45">
                  <c:v>2070</c:v>
                </c:pt>
                <c:pt idx="46">
                  <c:v>2071</c:v>
                </c:pt>
                <c:pt idx="47">
                  <c:v>2072</c:v>
                </c:pt>
                <c:pt idx="48">
                  <c:v>2073</c:v>
                </c:pt>
                <c:pt idx="49">
                  <c:v>2074</c:v>
                </c:pt>
                <c:pt idx="50">
                  <c:v>2075</c:v>
                </c:pt>
              </c:numCache>
            </c:numRef>
          </c:cat>
          <c:val>
            <c:numRef>
              <c:f>dereforma!$B$6:$AZ$6</c:f>
              <c:numCache>
                <c:formatCode>0.0</c:formatCode>
                <c:ptCount val="51"/>
                <c:pt idx="0">
                  <c:v>-0.14713965602452994</c:v>
                </c:pt>
                <c:pt idx="1">
                  <c:v>1.0142132162719975E-2</c:v>
                </c:pt>
                <c:pt idx="2">
                  <c:v>0.29725951648696025</c:v>
                </c:pt>
                <c:pt idx="3">
                  <c:v>0.51268651078651928</c:v>
                </c:pt>
                <c:pt idx="4">
                  <c:v>0.58732934688316085</c:v>
                </c:pt>
                <c:pt idx="5">
                  <c:v>0.59550536041650481</c:v>
                </c:pt>
                <c:pt idx="6">
                  <c:v>0.64555307332964595</c:v>
                </c:pt>
                <c:pt idx="7">
                  <c:v>0.65048322322361507</c:v>
                </c:pt>
                <c:pt idx="8">
                  <c:v>0.65014356301891851</c:v>
                </c:pt>
                <c:pt idx="9">
                  <c:v>0.64869649788887962</c:v>
                </c:pt>
                <c:pt idx="10">
                  <c:v>0.63463685486488863</c:v>
                </c:pt>
                <c:pt idx="11">
                  <c:v>0.60668042584285686</c:v>
                </c:pt>
                <c:pt idx="12">
                  <c:v>0.55847134477922999</c:v>
                </c:pt>
                <c:pt idx="13">
                  <c:v>0.48984779129411748</c:v>
                </c:pt>
                <c:pt idx="14">
                  <c:v>0.38969208691426438</c:v>
                </c:pt>
                <c:pt idx="15">
                  <c:v>0.25411049778219308</c:v>
                </c:pt>
                <c:pt idx="16">
                  <c:v>9.7035350752346261E-2</c:v>
                </c:pt>
                <c:pt idx="17">
                  <c:v>6.0922439619055524E-3</c:v>
                </c:pt>
                <c:pt idx="18">
                  <c:v>-0.14030318498803318</c:v>
                </c:pt>
                <c:pt idx="19">
                  <c:v>-0.28783560876844128</c:v>
                </c:pt>
                <c:pt idx="20">
                  <c:v>-0.4321247259615717</c:v>
                </c:pt>
                <c:pt idx="21">
                  <c:v>-0.558737851544576</c:v>
                </c:pt>
                <c:pt idx="22">
                  <c:v>-0.65947772330695109</c:v>
                </c:pt>
                <c:pt idx="23">
                  <c:v>-0.73828477870221754</c:v>
                </c:pt>
                <c:pt idx="24">
                  <c:v>-0.80923375304824141</c:v>
                </c:pt>
                <c:pt idx="25">
                  <c:v>-0.87832364730457257</c:v>
                </c:pt>
                <c:pt idx="26">
                  <c:v>-0.94453841378825665</c:v>
                </c:pt>
                <c:pt idx="27">
                  <c:v>-1.007329924967971</c:v>
                </c:pt>
                <c:pt idx="28">
                  <c:v>-1.0656401786549914</c:v>
                </c:pt>
                <c:pt idx="29">
                  <c:v>-1.119941271790136</c:v>
                </c:pt>
                <c:pt idx="30">
                  <c:v>-1.116849992602722</c:v>
                </c:pt>
                <c:pt idx="31">
                  <c:v>-1.1697855141806528</c:v>
                </c:pt>
                <c:pt idx="32">
                  <c:v>-1.2625063087985211</c:v>
                </c:pt>
                <c:pt idx="33">
                  <c:v>-1.3493740063282598</c:v>
                </c:pt>
                <c:pt idx="34">
                  <c:v>-1.4226507295025197</c:v>
                </c:pt>
                <c:pt idx="35">
                  <c:v>-1.4708764108834362</c:v>
                </c:pt>
                <c:pt idx="36">
                  <c:v>-1.4921037623480906</c:v>
                </c:pt>
                <c:pt idx="37">
                  <c:v>-1.475413661092535</c:v>
                </c:pt>
                <c:pt idx="38">
                  <c:v>-1.4271322820211356</c:v>
                </c:pt>
                <c:pt idx="39">
                  <c:v>-1.3603545739713692</c:v>
                </c:pt>
                <c:pt idx="40">
                  <c:v>-1.2847086490867632</c:v>
                </c:pt>
                <c:pt idx="41">
                  <c:v>-1.2048591950343592</c:v>
                </c:pt>
                <c:pt idx="42">
                  <c:v>-1.1240455834685967</c:v>
                </c:pt>
                <c:pt idx="43">
                  <c:v>-1.0516233217453994</c:v>
                </c:pt>
                <c:pt idx="44">
                  <c:v>-0.98741844209371799</c:v>
                </c:pt>
                <c:pt idx="45">
                  <c:v>-0.93664646692889164</c:v>
                </c:pt>
                <c:pt idx="46">
                  <c:v>-0.90193703734514941</c:v>
                </c:pt>
                <c:pt idx="47">
                  <c:v>-0.89151874535295939</c:v>
                </c:pt>
                <c:pt idx="48">
                  <c:v>-0.90816921501676973</c:v>
                </c:pt>
                <c:pt idx="49">
                  <c:v>-0.95895673366866596</c:v>
                </c:pt>
                <c:pt idx="50">
                  <c:v>-1.0331868745746711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A7F-4E53-B9C4-DB8D31168C8F}"/>
            </c:ext>
          </c:extLst>
        </c:ser>
        <c:ser>
          <c:idx val="0"/>
          <c:order val="1"/>
          <c:tx>
            <c:strRef>
              <c:f>dereforma!$A$5</c:f>
              <c:strCache>
                <c:ptCount val="1"/>
                <c:pt idx="0">
                  <c:v>Valorizace polovinou reálné mzdy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dereforma!$B$2:$AZ$2</c:f>
              <c:numCache>
                <c:formatCode>General</c:formatCode>
                <c:ptCount val="51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  <c:pt idx="10">
                  <c:v>2035</c:v>
                </c:pt>
                <c:pt idx="11">
                  <c:v>2036</c:v>
                </c:pt>
                <c:pt idx="12">
                  <c:v>2037</c:v>
                </c:pt>
                <c:pt idx="13">
                  <c:v>2038</c:v>
                </c:pt>
                <c:pt idx="14">
                  <c:v>2039</c:v>
                </c:pt>
                <c:pt idx="15">
                  <c:v>2040</c:v>
                </c:pt>
                <c:pt idx="16">
                  <c:v>2041</c:v>
                </c:pt>
                <c:pt idx="17">
                  <c:v>2042</c:v>
                </c:pt>
                <c:pt idx="18">
                  <c:v>2043</c:v>
                </c:pt>
                <c:pt idx="19">
                  <c:v>2044</c:v>
                </c:pt>
                <c:pt idx="20">
                  <c:v>2045</c:v>
                </c:pt>
                <c:pt idx="21">
                  <c:v>2046</c:v>
                </c:pt>
                <c:pt idx="22">
                  <c:v>2047</c:v>
                </c:pt>
                <c:pt idx="23">
                  <c:v>2048</c:v>
                </c:pt>
                <c:pt idx="24">
                  <c:v>2049</c:v>
                </c:pt>
                <c:pt idx="25">
                  <c:v>2050</c:v>
                </c:pt>
                <c:pt idx="26">
                  <c:v>2051</c:v>
                </c:pt>
                <c:pt idx="27">
                  <c:v>2052</c:v>
                </c:pt>
                <c:pt idx="28">
                  <c:v>2053</c:v>
                </c:pt>
                <c:pt idx="29">
                  <c:v>2054</c:v>
                </c:pt>
                <c:pt idx="30">
                  <c:v>2055</c:v>
                </c:pt>
                <c:pt idx="31">
                  <c:v>2056</c:v>
                </c:pt>
                <c:pt idx="32">
                  <c:v>2057</c:v>
                </c:pt>
                <c:pt idx="33">
                  <c:v>2058</c:v>
                </c:pt>
                <c:pt idx="34">
                  <c:v>2059</c:v>
                </c:pt>
                <c:pt idx="35">
                  <c:v>2060</c:v>
                </c:pt>
                <c:pt idx="36">
                  <c:v>2061</c:v>
                </c:pt>
                <c:pt idx="37">
                  <c:v>2062</c:v>
                </c:pt>
                <c:pt idx="38">
                  <c:v>2063</c:v>
                </c:pt>
                <c:pt idx="39">
                  <c:v>2064</c:v>
                </c:pt>
                <c:pt idx="40">
                  <c:v>2065</c:v>
                </c:pt>
                <c:pt idx="41">
                  <c:v>2066</c:v>
                </c:pt>
                <c:pt idx="42">
                  <c:v>2067</c:v>
                </c:pt>
                <c:pt idx="43">
                  <c:v>2068</c:v>
                </c:pt>
                <c:pt idx="44">
                  <c:v>2069</c:v>
                </c:pt>
                <c:pt idx="45">
                  <c:v>2070</c:v>
                </c:pt>
                <c:pt idx="46">
                  <c:v>2071</c:v>
                </c:pt>
                <c:pt idx="47">
                  <c:v>2072</c:v>
                </c:pt>
                <c:pt idx="48">
                  <c:v>2073</c:v>
                </c:pt>
                <c:pt idx="49">
                  <c:v>2074</c:v>
                </c:pt>
                <c:pt idx="50">
                  <c:v>2075</c:v>
                </c:pt>
              </c:numCache>
            </c:numRef>
          </c:cat>
          <c:val>
            <c:numRef>
              <c:f>dereforma!$B$5:$AZ$5</c:f>
              <c:numCache>
                <c:formatCode>0.0</c:formatCode>
                <c:ptCount val="51"/>
                <c:pt idx="0">
                  <c:v>-0.14713965602452994</c:v>
                </c:pt>
                <c:pt idx="1">
                  <c:v>1.0142132162719975E-2</c:v>
                </c:pt>
                <c:pt idx="2">
                  <c:v>0.29725951648696025</c:v>
                </c:pt>
                <c:pt idx="3">
                  <c:v>0.51268651078651928</c:v>
                </c:pt>
                <c:pt idx="4">
                  <c:v>0.5776681523673215</c:v>
                </c:pt>
                <c:pt idx="5">
                  <c:v>0.56301018436794426</c:v>
                </c:pt>
                <c:pt idx="6">
                  <c:v>0.59179122512106375</c:v>
                </c:pt>
                <c:pt idx="7">
                  <c:v>0.57681958827039281</c:v>
                </c:pt>
                <c:pt idx="8">
                  <c:v>0.5577925589125039</c:v>
                </c:pt>
                <c:pt idx="9">
                  <c:v>0.53891391652439236</c:v>
                </c:pt>
                <c:pt idx="10">
                  <c:v>0.50856277351639712</c:v>
                </c:pt>
                <c:pt idx="11">
                  <c:v>0.46544563302216524</c:v>
                </c:pt>
                <c:pt idx="12">
                  <c:v>0.4030447068118681</c:v>
                </c:pt>
                <c:pt idx="13">
                  <c:v>0.32112433068442137</c:v>
                </c:pt>
                <c:pt idx="14">
                  <c:v>0.20837146121938677</c:v>
                </c:pt>
                <c:pt idx="15">
                  <c:v>6.065655675072712E-2</c:v>
                </c:pt>
                <c:pt idx="16">
                  <c:v>-0.1082111119812037</c:v>
                </c:pt>
                <c:pt idx="17">
                  <c:v>-0.2097341477265573</c:v>
                </c:pt>
                <c:pt idx="18">
                  <c:v>-0.36674942131558197</c:v>
                </c:pt>
                <c:pt idx="19">
                  <c:v>-0.52477953156661261</c:v>
                </c:pt>
                <c:pt idx="20">
                  <c:v>-0.67968410119891853</c:v>
                </c:pt>
                <c:pt idx="21">
                  <c:v>-0.81675099666472661</c:v>
                </c:pt>
                <c:pt idx="22">
                  <c:v>-0.92734070614507935</c:v>
                </c:pt>
                <c:pt idx="23">
                  <c:v>-1.0152215167721703</c:v>
                </c:pt>
                <c:pt idx="24">
                  <c:v>-1.094590551950013</c:v>
                </c:pt>
                <c:pt idx="25">
                  <c:v>-1.1714770551268447</c:v>
                </c:pt>
                <c:pt idx="26">
                  <c:v>-1.2448799763682352</c:v>
                </c:pt>
                <c:pt idx="27">
                  <c:v>-1.3142770752347719</c:v>
                </c:pt>
                <c:pt idx="28">
                  <c:v>-1.3786765966179004</c:v>
                </c:pt>
                <c:pt idx="29">
                  <c:v>-1.4384884850762951</c:v>
                </c:pt>
                <c:pt idx="30">
                  <c:v>-1.4375532256030397</c:v>
                </c:pt>
                <c:pt idx="31">
                  <c:v>-1.4927412007002996</c:v>
                </c:pt>
                <c:pt idx="32">
                  <c:v>-1.5900935068901259</c:v>
                </c:pt>
                <c:pt idx="33">
                  <c:v>-1.6812118467077486</c:v>
                </c:pt>
                <c:pt idx="34">
                  <c:v>-1.7582569719153991</c:v>
                </c:pt>
                <c:pt idx="35">
                  <c:v>-1.8095989765957938</c:v>
                </c:pt>
                <c:pt idx="36">
                  <c:v>-1.8332238231020614</c:v>
                </c:pt>
                <c:pt idx="37">
                  <c:v>-1.817918961821233</c:v>
                </c:pt>
                <c:pt idx="38">
                  <c:v>-1.7699844083363168</c:v>
                </c:pt>
                <c:pt idx="39">
                  <c:v>-1.7027201214926624</c:v>
                </c:pt>
                <c:pt idx="40">
                  <c:v>-1.6259384664887033</c:v>
                </c:pt>
                <c:pt idx="41">
                  <c:v>-1.5443545404221979</c:v>
                </c:pt>
                <c:pt idx="42">
                  <c:v>-1.4612896983184918</c:v>
                </c:pt>
                <c:pt idx="43">
                  <c:v>-1.3862640328625382</c:v>
                </c:pt>
                <c:pt idx="44">
                  <c:v>-1.3191887548839691</c:v>
                </c:pt>
                <c:pt idx="45">
                  <c:v>-1.2654056481574489</c:v>
                </c:pt>
                <c:pt idx="46">
                  <c:v>-1.227684917731759</c:v>
                </c:pt>
                <c:pt idx="47">
                  <c:v>-1.2144745411564823</c:v>
                </c:pt>
                <c:pt idx="48">
                  <c:v>-1.2287103257048155</c:v>
                </c:pt>
                <c:pt idx="49">
                  <c:v>-1.2776390613725059</c:v>
                </c:pt>
                <c:pt idx="50">
                  <c:v>-1.3506374691239014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7F-4E53-B9C4-DB8D31168C8F}"/>
            </c:ext>
          </c:extLst>
        </c:ser>
        <c:ser>
          <c:idx val="5"/>
          <c:order val="2"/>
          <c:tx>
            <c:strRef>
              <c:f>dereforma!$A$4</c:f>
              <c:strCache>
                <c:ptCount val="1"/>
                <c:pt idx="0">
                  <c:v>+ věková valorizace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dereforma!$B$2:$AZ$2</c:f>
              <c:numCache>
                <c:formatCode>General</c:formatCode>
                <c:ptCount val="51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  <c:pt idx="10">
                  <c:v>2035</c:v>
                </c:pt>
                <c:pt idx="11">
                  <c:v>2036</c:v>
                </c:pt>
                <c:pt idx="12">
                  <c:v>2037</c:v>
                </c:pt>
                <c:pt idx="13">
                  <c:v>2038</c:v>
                </c:pt>
                <c:pt idx="14">
                  <c:v>2039</c:v>
                </c:pt>
                <c:pt idx="15">
                  <c:v>2040</c:v>
                </c:pt>
                <c:pt idx="16">
                  <c:v>2041</c:v>
                </c:pt>
                <c:pt idx="17">
                  <c:v>2042</c:v>
                </c:pt>
                <c:pt idx="18">
                  <c:v>2043</c:v>
                </c:pt>
                <c:pt idx="19">
                  <c:v>2044</c:v>
                </c:pt>
                <c:pt idx="20">
                  <c:v>2045</c:v>
                </c:pt>
                <c:pt idx="21">
                  <c:v>2046</c:v>
                </c:pt>
                <c:pt idx="22">
                  <c:v>2047</c:v>
                </c:pt>
                <c:pt idx="23">
                  <c:v>2048</c:v>
                </c:pt>
                <c:pt idx="24">
                  <c:v>2049</c:v>
                </c:pt>
                <c:pt idx="25">
                  <c:v>2050</c:v>
                </c:pt>
                <c:pt idx="26">
                  <c:v>2051</c:v>
                </c:pt>
                <c:pt idx="27">
                  <c:v>2052</c:v>
                </c:pt>
                <c:pt idx="28">
                  <c:v>2053</c:v>
                </c:pt>
                <c:pt idx="29">
                  <c:v>2054</c:v>
                </c:pt>
                <c:pt idx="30">
                  <c:v>2055</c:v>
                </c:pt>
                <c:pt idx="31">
                  <c:v>2056</c:v>
                </c:pt>
                <c:pt idx="32">
                  <c:v>2057</c:v>
                </c:pt>
                <c:pt idx="33">
                  <c:v>2058</c:v>
                </c:pt>
                <c:pt idx="34">
                  <c:v>2059</c:v>
                </c:pt>
                <c:pt idx="35">
                  <c:v>2060</c:v>
                </c:pt>
                <c:pt idx="36">
                  <c:v>2061</c:v>
                </c:pt>
                <c:pt idx="37">
                  <c:v>2062</c:v>
                </c:pt>
                <c:pt idx="38">
                  <c:v>2063</c:v>
                </c:pt>
                <c:pt idx="39">
                  <c:v>2064</c:v>
                </c:pt>
                <c:pt idx="40">
                  <c:v>2065</c:v>
                </c:pt>
                <c:pt idx="41">
                  <c:v>2066</c:v>
                </c:pt>
                <c:pt idx="42">
                  <c:v>2067</c:v>
                </c:pt>
                <c:pt idx="43">
                  <c:v>2068</c:v>
                </c:pt>
                <c:pt idx="44">
                  <c:v>2069</c:v>
                </c:pt>
                <c:pt idx="45">
                  <c:v>2070</c:v>
                </c:pt>
                <c:pt idx="46">
                  <c:v>2071</c:v>
                </c:pt>
                <c:pt idx="47">
                  <c:v>2072</c:v>
                </c:pt>
                <c:pt idx="48">
                  <c:v>2073</c:v>
                </c:pt>
                <c:pt idx="49">
                  <c:v>2074</c:v>
                </c:pt>
                <c:pt idx="50">
                  <c:v>2075</c:v>
                </c:pt>
              </c:numCache>
            </c:numRef>
          </c:cat>
          <c:val>
            <c:numRef>
              <c:f>dereforma!$B$4:$AZ$4</c:f>
              <c:numCache>
                <c:formatCode>0.0</c:formatCode>
                <c:ptCount val="51"/>
                <c:pt idx="0">
                  <c:v>-0.14713965602452994</c:v>
                </c:pt>
                <c:pt idx="1">
                  <c:v>1.0142132162719975E-2</c:v>
                </c:pt>
                <c:pt idx="2">
                  <c:v>0.27682213279992229</c:v>
                </c:pt>
                <c:pt idx="3">
                  <c:v>0.4909430436631137</c:v>
                </c:pt>
                <c:pt idx="4">
                  <c:v>0.55483209321856908</c:v>
                </c:pt>
                <c:pt idx="5">
                  <c:v>0.53920009257717272</c:v>
                </c:pt>
                <c:pt idx="6">
                  <c:v>0.56645692533985503</c:v>
                </c:pt>
                <c:pt idx="7">
                  <c:v>0.5505190858970721</c:v>
                </c:pt>
                <c:pt idx="8">
                  <c:v>0.53075243626070545</c:v>
                </c:pt>
                <c:pt idx="9">
                  <c:v>0.51089011235404591</c:v>
                </c:pt>
                <c:pt idx="10">
                  <c:v>0.47940983527144088</c:v>
                </c:pt>
                <c:pt idx="11">
                  <c:v>0.43512011459585409</c:v>
                </c:pt>
                <c:pt idx="12">
                  <c:v>0.37143045171023648</c:v>
                </c:pt>
                <c:pt idx="13">
                  <c:v>0.28829104844492637</c:v>
                </c:pt>
                <c:pt idx="14">
                  <c:v>0.17457969296605569</c:v>
                </c:pt>
                <c:pt idx="15">
                  <c:v>2.6159781907681534E-2</c:v>
                </c:pt>
                <c:pt idx="16">
                  <c:v>-0.1434214342387703</c:v>
                </c:pt>
                <c:pt idx="17">
                  <c:v>-0.24570426409509682</c:v>
                </c:pt>
                <c:pt idx="18">
                  <c:v>-0.40357276315760693</c:v>
                </c:pt>
                <c:pt idx="19">
                  <c:v>-0.56284996290397959</c:v>
                </c:pt>
                <c:pt idx="20">
                  <c:v>-0.7194414529262092</c:v>
                </c:pt>
                <c:pt idx="21">
                  <c:v>-0.858051760072291</c:v>
                </c:pt>
                <c:pt idx="22">
                  <c:v>-0.96998409969420329</c:v>
                </c:pt>
                <c:pt idx="23">
                  <c:v>-1.0589051448144406</c:v>
                </c:pt>
                <c:pt idx="24">
                  <c:v>-1.1387588792335901</c:v>
                </c:pt>
                <c:pt idx="25">
                  <c:v>-1.2159083817725662</c:v>
                </c:pt>
                <c:pt idx="26">
                  <c:v>-1.2898693524335911</c:v>
                </c:pt>
                <c:pt idx="27">
                  <c:v>-1.3602897441635395</c:v>
                </c:pt>
                <c:pt idx="28">
                  <c:v>-1.4263250594488888</c:v>
                </c:pt>
                <c:pt idx="29">
                  <c:v>-1.4886856817896987</c:v>
                </c:pt>
                <c:pt idx="30">
                  <c:v>-1.489669766564198</c:v>
                </c:pt>
                <c:pt idx="31">
                  <c:v>-1.5464901308267542</c:v>
                </c:pt>
                <c:pt idx="32">
                  <c:v>-1.6460620953417973</c:v>
                </c:pt>
                <c:pt idx="33">
                  <c:v>-1.7392917114682884</c:v>
                </c:pt>
                <c:pt idx="34">
                  <c:v>-1.8181075409204368</c:v>
                </c:pt>
                <c:pt idx="35">
                  <c:v>-1.870625094315109</c:v>
                </c:pt>
                <c:pt idx="36">
                  <c:v>-1.8949281022405611</c:v>
                </c:pt>
                <c:pt idx="37">
                  <c:v>-1.8800712478827162</c:v>
                </c:pt>
                <c:pt idx="38">
                  <c:v>-1.8328860181375752</c:v>
                </c:pt>
                <c:pt idx="39">
                  <c:v>-1.7667285274692333</c:v>
                </c:pt>
                <c:pt idx="40">
                  <c:v>-1.6912941170904769</c:v>
                </c:pt>
                <c:pt idx="41">
                  <c:v>-1.6116393977420973</c:v>
                </c:pt>
                <c:pt idx="42">
                  <c:v>-1.530763821850023</c:v>
                </c:pt>
                <c:pt idx="43">
                  <c:v>-1.4576562363980656</c:v>
                </c:pt>
                <c:pt idx="44">
                  <c:v>-1.3926329385873455</c:v>
                </c:pt>
                <c:pt idx="45">
                  <c:v>-1.3405983877019541</c:v>
                </c:pt>
                <c:pt idx="46">
                  <c:v>-1.3038653144773544</c:v>
                </c:pt>
                <c:pt idx="47">
                  <c:v>-1.2912755891703327</c:v>
                </c:pt>
                <c:pt idx="48">
                  <c:v>-1.3060843945354446</c:v>
                </c:pt>
                <c:pt idx="49">
                  <c:v>-1.3551519965840892</c:v>
                </c:pt>
                <c:pt idx="50">
                  <c:v>-1.4282159042630465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A7F-4E53-B9C4-DB8D31168C8F}"/>
            </c:ext>
          </c:extLst>
        </c:ser>
        <c:ser>
          <c:idx val="2"/>
          <c:order val="3"/>
          <c:tx>
            <c:strRef>
              <c:f>dereforma!$A$3</c:f>
              <c:strCache>
                <c:ptCount val="1"/>
                <c:pt idx="0">
                  <c:v>+ pracující důchodci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dereforma!$B$2:$AZ$2</c:f>
              <c:numCache>
                <c:formatCode>General</c:formatCode>
                <c:ptCount val="51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  <c:pt idx="4">
                  <c:v>2029</c:v>
                </c:pt>
                <c:pt idx="5">
                  <c:v>2030</c:v>
                </c:pt>
                <c:pt idx="6">
                  <c:v>2031</c:v>
                </c:pt>
                <c:pt idx="7">
                  <c:v>2032</c:v>
                </c:pt>
                <c:pt idx="8">
                  <c:v>2033</c:v>
                </c:pt>
                <c:pt idx="9">
                  <c:v>2034</c:v>
                </c:pt>
                <c:pt idx="10">
                  <c:v>2035</c:v>
                </c:pt>
                <c:pt idx="11">
                  <c:v>2036</c:v>
                </c:pt>
                <c:pt idx="12">
                  <c:v>2037</c:v>
                </c:pt>
                <c:pt idx="13">
                  <c:v>2038</c:v>
                </c:pt>
                <c:pt idx="14">
                  <c:v>2039</c:v>
                </c:pt>
                <c:pt idx="15">
                  <c:v>2040</c:v>
                </c:pt>
                <c:pt idx="16">
                  <c:v>2041</c:v>
                </c:pt>
                <c:pt idx="17">
                  <c:v>2042</c:v>
                </c:pt>
                <c:pt idx="18">
                  <c:v>2043</c:v>
                </c:pt>
                <c:pt idx="19">
                  <c:v>2044</c:v>
                </c:pt>
                <c:pt idx="20">
                  <c:v>2045</c:v>
                </c:pt>
                <c:pt idx="21">
                  <c:v>2046</c:v>
                </c:pt>
                <c:pt idx="22">
                  <c:v>2047</c:v>
                </c:pt>
                <c:pt idx="23">
                  <c:v>2048</c:v>
                </c:pt>
                <c:pt idx="24">
                  <c:v>2049</c:v>
                </c:pt>
                <c:pt idx="25">
                  <c:v>2050</c:v>
                </c:pt>
                <c:pt idx="26">
                  <c:v>2051</c:v>
                </c:pt>
                <c:pt idx="27">
                  <c:v>2052</c:v>
                </c:pt>
                <c:pt idx="28">
                  <c:v>2053</c:v>
                </c:pt>
                <c:pt idx="29">
                  <c:v>2054</c:v>
                </c:pt>
                <c:pt idx="30">
                  <c:v>2055</c:v>
                </c:pt>
                <c:pt idx="31">
                  <c:v>2056</c:v>
                </c:pt>
                <c:pt idx="32">
                  <c:v>2057</c:v>
                </c:pt>
                <c:pt idx="33">
                  <c:v>2058</c:v>
                </c:pt>
                <c:pt idx="34">
                  <c:v>2059</c:v>
                </c:pt>
                <c:pt idx="35">
                  <c:v>2060</c:v>
                </c:pt>
                <c:pt idx="36">
                  <c:v>2061</c:v>
                </c:pt>
                <c:pt idx="37">
                  <c:v>2062</c:v>
                </c:pt>
                <c:pt idx="38">
                  <c:v>2063</c:v>
                </c:pt>
                <c:pt idx="39">
                  <c:v>2064</c:v>
                </c:pt>
                <c:pt idx="40">
                  <c:v>2065</c:v>
                </c:pt>
                <c:pt idx="41">
                  <c:v>2066</c:v>
                </c:pt>
                <c:pt idx="42">
                  <c:v>2067</c:v>
                </c:pt>
                <c:pt idx="43">
                  <c:v>2068</c:v>
                </c:pt>
                <c:pt idx="44">
                  <c:v>2069</c:v>
                </c:pt>
                <c:pt idx="45">
                  <c:v>2070</c:v>
                </c:pt>
                <c:pt idx="46">
                  <c:v>2071</c:v>
                </c:pt>
                <c:pt idx="47">
                  <c:v>2072</c:v>
                </c:pt>
                <c:pt idx="48">
                  <c:v>2073</c:v>
                </c:pt>
                <c:pt idx="49">
                  <c:v>2074</c:v>
                </c:pt>
                <c:pt idx="50">
                  <c:v>2075</c:v>
                </c:pt>
              </c:numCache>
            </c:numRef>
          </c:cat>
          <c:val>
            <c:numRef>
              <c:f>dereforma!$B$3:$AZ$3</c:f>
              <c:numCache>
                <c:formatCode>0.0</c:formatCode>
                <c:ptCount val="51"/>
                <c:pt idx="0">
                  <c:v>-0.14713965602452994</c:v>
                </c:pt>
                <c:pt idx="1">
                  <c:v>1.0142132162719975E-2</c:v>
                </c:pt>
                <c:pt idx="2">
                  <c:v>0.27682213279992229</c:v>
                </c:pt>
                <c:pt idx="3">
                  <c:v>0.48209958697482236</c:v>
                </c:pt>
                <c:pt idx="4">
                  <c:v>0.53684967667572447</c:v>
                </c:pt>
                <c:pt idx="5">
                  <c:v>0.51285521803249257</c:v>
                </c:pt>
                <c:pt idx="6">
                  <c:v>0.53116238830892382</c:v>
                </c:pt>
                <c:pt idx="7">
                  <c:v>0.50702459655113508</c:v>
                </c:pt>
                <c:pt idx="8">
                  <c:v>0.47973293128274896</c:v>
                </c:pt>
                <c:pt idx="9">
                  <c:v>0.45300462123095553</c:v>
                </c:pt>
                <c:pt idx="10">
                  <c:v>0.41522453217470368</c:v>
                </c:pt>
                <c:pt idx="11">
                  <c:v>0.36265765850911702</c:v>
                </c:pt>
                <c:pt idx="12">
                  <c:v>0.29135699280271865</c:v>
                </c:pt>
                <c:pt idx="13">
                  <c:v>0.20121922479666399</c:v>
                </c:pt>
                <c:pt idx="14">
                  <c:v>8.1025232382768486E-2</c:v>
                </c:pt>
                <c:pt idx="15">
                  <c:v>-7.3434665843380209E-2</c:v>
                </c:pt>
                <c:pt idx="16">
                  <c:v>-0.25246338306846638</c:v>
                </c:pt>
                <c:pt idx="17">
                  <c:v>-0.36321137616923149</c:v>
                </c:pt>
                <c:pt idx="18">
                  <c:v>-0.5290049354582127</c:v>
                </c:pt>
                <c:pt idx="19">
                  <c:v>-0.69573626277677558</c:v>
                </c:pt>
                <c:pt idx="20">
                  <c:v>-0.85937413889935232</c:v>
                </c:pt>
                <c:pt idx="21">
                  <c:v>-1.0045537364124844</c:v>
                </c:pt>
                <c:pt idx="22">
                  <c:v>-1.1224230975164957</c:v>
                </c:pt>
                <c:pt idx="23">
                  <c:v>-1.2166463552483044</c:v>
                </c:pt>
                <c:pt idx="24">
                  <c:v>-1.301247394558791</c:v>
                </c:pt>
                <c:pt idx="25">
                  <c:v>-1.3826356471756824</c:v>
                </c:pt>
                <c:pt idx="26">
                  <c:v>-1.46082483956015</c:v>
                </c:pt>
                <c:pt idx="27">
                  <c:v>-1.5349789290184273</c:v>
                </c:pt>
                <c:pt idx="28">
                  <c:v>-1.6043079578341324</c:v>
                </c:pt>
                <c:pt idx="29">
                  <c:v>-1.6695383195734568</c:v>
                </c:pt>
                <c:pt idx="30">
                  <c:v>-1.6726147549367241</c:v>
                </c:pt>
                <c:pt idx="31">
                  <c:v>-1.7315165385395623</c:v>
                </c:pt>
                <c:pt idx="32">
                  <c:v>-1.8331162803433756</c:v>
                </c:pt>
                <c:pt idx="33">
                  <c:v>-1.9280348604905324</c:v>
                </c:pt>
                <c:pt idx="34">
                  <c:v>-2.0081787115948835</c:v>
                </c:pt>
                <c:pt idx="35">
                  <c:v>-2.0616004359223883</c:v>
                </c:pt>
                <c:pt idx="36">
                  <c:v>-2.0863868798113732</c:v>
                </c:pt>
                <c:pt idx="37">
                  <c:v>-2.0715263275431148</c:v>
                </c:pt>
                <c:pt idx="38">
                  <c:v>-2.0238919290606283</c:v>
                </c:pt>
                <c:pt idx="39">
                  <c:v>-1.9569507694963058</c:v>
                </c:pt>
                <c:pt idx="40">
                  <c:v>-1.8804998671473694</c:v>
                </c:pt>
                <c:pt idx="41">
                  <c:v>-1.7996543093560806</c:v>
                </c:pt>
                <c:pt idx="42">
                  <c:v>-1.7174334915197669</c:v>
                </c:pt>
                <c:pt idx="43">
                  <c:v>-1.6428864695658092</c:v>
                </c:pt>
                <c:pt idx="44">
                  <c:v>-1.5763469549576303</c:v>
                </c:pt>
                <c:pt idx="45">
                  <c:v>-1.5227615989952987</c:v>
                </c:pt>
                <c:pt idx="46">
                  <c:v>-1.4844711121469096</c:v>
                </c:pt>
                <c:pt idx="47">
                  <c:v>-1.4703734152714016</c:v>
                </c:pt>
                <c:pt idx="48">
                  <c:v>-1.4837542098657206</c:v>
                </c:pt>
                <c:pt idx="49">
                  <c:v>-1.53149098406913</c:v>
                </c:pt>
                <c:pt idx="50">
                  <c:v>-1.6032902210914717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A7F-4E53-B9C4-DB8D31168C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0551784"/>
        <c:axId val="516437760"/>
      </c:lineChart>
      <c:catAx>
        <c:axId val="520551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516437760"/>
        <c:crosses val="autoZero"/>
        <c:auto val="1"/>
        <c:lblAlgn val="ctr"/>
        <c:lblOffset val="100"/>
        <c:tickLblSkip val="10"/>
        <c:noMultiLvlLbl val="0"/>
      </c:catAx>
      <c:valAx>
        <c:axId val="516437760"/>
        <c:scaling>
          <c:orientation val="minMax"/>
          <c:max val="1"/>
          <c:min val="-4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 dirty="0"/>
                  <a:t>% HDP</a:t>
                </a:r>
              </a:p>
            </c:rich>
          </c:tx>
          <c:layout>
            <c:manualLayout>
              <c:xMode val="edge"/>
              <c:yMode val="edge"/>
              <c:x val="4.1932801878026118E-3"/>
              <c:y val="0.4151508846725054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520551784"/>
        <c:crosses val="autoZero"/>
        <c:crossBetween val="midCat"/>
        <c:majorUnit val="0.5"/>
      </c:valAx>
      <c:spPr>
        <a:solidFill>
          <a:schemeClr val="bg1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364017677662835"/>
          <c:y val="1.114347130730982E-2"/>
          <c:w val="0.19007274538442165"/>
          <c:h val="0.981030927453903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0.4056</cdr:x>
      <cdr:y>0.82902</cdr:y>
    </cdr:from>
    <cdr:to>
      <cdr:x>0.52887</cdr:x>
      <cdr:y>0.93389</cdr:y>
    </cdr:to>
    <cdr:sp macro="" textlink="">
      <cdr:nvSpPr>
        <cdr:cNvPr id="3" name="TextovéPole 2">
          <a:extLst xmlns:a="http://schemas.openxmlformats.org/drawingml/2006/main">
            <a:ext uri="{FF2B5EF4-FFF2-40B4-BE49-F238E27FC236}">
              <a16:creationId xmlns:a16="http://schemas.microsoft.com/office/drawing/2014/main" id="{EF5B6C54-C04B-D3E6-BECE-F411341A11BB}"/>
            </a:ext>
          </a:extLst>
        </cdr:cNvPr>
        <cdr:cNvSpPr txBox="1"/>
      </cdr:nvSpPr>
      <cdr:spPr>
        <a:xfrm xmlns:a="http://schemas.openxmlformats.org/drawingml/2006/main">
          <a:off x="4648580" y="4179086"/>
          <a:ext cx="1412783" cy="5286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cs-CZ" sz="1400" b="1" kern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Nižší valorizace</a:t>
          </a:r>
        </a:p>
      </cdr:txBody>
    </cdr:sp>
  </cdr:relSizeAnchor>
  <cdr:relSizeAnchor xmlns:cdr="http://schemas.openxmlformats.org/drawingml/2006/chartDrawing">
    <cdr:from>
      <cdr:x>0.54273</cdr:x>
      <cdr:y>0.64518</cdr:y>
    </cdr:from>
    <cdr:to>
      <cdr:x>0.58145</cdr:x>
      <cdr:y>0.78123</cdr:y>
    </cdr:to>
    <cdr:sp macro="" textlink="">
      <cdr:nvSpPr>
        <cdr:cNvPr id="4" name="Šipka: nahoru 3">
          <a:extLst xmlns:a="http://schemas.openxmlformats.org/drawingml/2006/main">
            <a:ext uri="{FF2B5EF4-FFF2-40B4-BE49-F238E27FC236}">
              <a16:creationId xmlns:a16="http://schemas.microsoft.com/office/drawing/2014/main" id="{888FC97E-C22E-ECF1-0CF4-4AC7612374E5}"/>
            </a:ext>
          </a:extLst>
        </cdr:cNvPr>
        <cdr:cNvSpPr/>
      </cdr:nvSpPr>
      <cdr:spPr>
        <a:xfrm xmlns:a="http://schemas.openxmlformats.org/drawingml/2006/main">
          <a:off x="6220287" y="3252354"/>
          <a:ext cx="443748" cy="685800"/>
        </a:xfrm>
        <a:prstGeom xmlns:a="http://schemas.openxmlformats.org/drawingml/2006/main" prst="upArrow">
          <a:avLst/>
        </a:prstGeom>
        <a:solidFill xmlns:a="http://schemas.openxmlformats.org/drawingml/2006/main">
          <a:srgbClr val="0070C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4">
            <a:shade val="15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cs-CZ" kern="1200" dirty="0"/>
        </a:p>
      </cdr:txBody>
    </cdr:sp>
  </cdr:relSizeAnchor>
  <cdr:relSizeAnchor xmlns:cdr="http://schemas.openxmlformats.org/drawingml/2006/chartDrawing">
    <cdr:from>
      <cdr:x>0.45681</cdr:x>
      <cdr:y>0.61516</cdr:y>
    </cdr:from>
    <cdr:to>
      <cdr:x>0.56224</cdr:x>
      <cdr:y>0.67816</cdr:y>
    </cdr:to>
    <cdr:sp macro="" textlink="">
      <cdr:nvSpPr>
        <cdr:cNvPr id="5" name="TextovéPole 1">
          <a:extLst xmlns:a="http://schemas.openxmlformats.org/drawingml/2006/main">
            <a:ext uri="{FF2B5EF4-FFF2-40B4-BE49-F238E27FC236}">
              <a16:creationId xmlns:a16="http://schemas.microsoft.com/office/drawing/2014/main" id="{4D0CA2C4-0DC9-9BF3-0EFE-2B56F6EC14AD}"/>
            </a:ext>
          </a:extLst>
        </cdr:cNvPr>
        <cdr:cNvSpPr txBox="1"/>
      </cdr:nvSpPr>
      <cdr:spPr>
        <a:xfrm xmlns:a="http://schemas.openxmlformats.org/drawingml/2006/main">
          <a:off x="5235567" y="3100990"/>
          <a:ext cx="1208247" cy="3176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cs-CZ" sz="14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Důchodový věk</a:t>
          </a:r>
        </a:p>
      </cdr:txBody>
    </cdr:sp>
  </cdr:relSizeAnchor>
  <cdr:relSizeAnchor xmlns:cdr="http://schemas.openxmlformats.org/drawingml/2006/chartDrawing">
    <cdr:from>
      <cdr:x>0.54232</cdr:x>
      <cdr:y>0.48337</cdr:y>
    </cdr:from>
    <cdr:to>
      <cdr:x>0.58326</cdr:x>
      <cdr:y>0.58541</cdr:y>
    </cdr:to>
    <cdr:sp macro="" textlink="">
      <cdr:nvSpPr>
        <cdr:cNvPr id="6" name="Šipka: nahoru 5">
          <a:extLst xmlns:a="http://schemas.openxmlformats.org/drawingml/2006/main">
            <a:ext uri="{FF2B5EF4-FFF2-40B4-BE49-F238E27FC236}">
              <a16:creationId xmlns:a16="http://schemas.microsoft.com/office/drawing/2014/main" id="{A91D5FAA-988B-9FDC-45CB-72E099EB7DAE}"/>
            </a:ext>
          </a:extLst>
        </cdr:cNvPr>
        <cdr:cNvSpPr/>
      </cdr:nvSpPr>
      <cdr:spPr>
        <a:xfrm xmlns:a="http://schemas.openxmlformats.org/drawingml/2006/main">
          <a:off x="6215605" y="2436683"/>
          <a:ext cx="469213" cy="514335"/>
        </a:xfrm>
        <a:prstGeom xmlns:a="http://schemas.openxmlformats.org/drawingml/2006/main" prst="upArrow">
          <a:avLst/>
        </a:prstGeom>
      </cdr:spPr>
      <cdr:style>
        <a:lnRef xmlns:a="http://schemas.openxmlformats.org/drawingml/2006/main" idx="2">
          <a:schemeClr val="dk1">
            <a:shade val="15000"/>
          </a:schemeClr>
        </a:lnRef>
        <a:fillRef xmlns:a="http://schemas.openxmlformats.org/drawingml/2006/main" idx="1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cs-CZ" kern="1200" dirty="0"/>
        </a:p>
      </cdr:txBody>
    </cdr:sp>
  </cdr:relSizeAnchor>
  <cdr:relSizeAnchor xmlns:cdr="http://schemas.openxmlformats.org/drawingml/2006/chartDrawing">
    <cdr:from>
      <cdr:x>0.47077</cdr:x>
      <cdr:y>0.4473</cdr:y>
    </cdr:from>
    <cdr:to>
      <cdr:x>0.58076</cdr:x>
      <cdr:y>0.5</cdr:y>
    </cdr:to>
    <cdr:sp macro="" textlink="">
      <cdr:nvSpPr>
        <cdr:cNvPr id="7" name="TextovéPole 1">
          <a:extLst xmlns:a="http://schemas.openxmlformats.org/drawingml/2006/main">
            <a:ext uri="{FF2B5EF4-FFF2-40B4-BE49-F238E27FC236}">
              <a16:creationId xmlns:a16="http://schemas.microsoft.com/office/drawing/2014/main" id="{300DB783-9707-0648-1EC0-D255F568A4B1}"/>
            </a:ext>
          </a:extLst>
        </cdr:cNvPr>
        <cdr:cNvSpPr txBox="1"/>
      </cdr:nvSpPr>
      <cdr:spPr>
        <a:xfrm xmlns:a="http://schemas.openxmlformats.org/drawingml/2006/main">
          <a:off x="5395545" y="2254827"/>
          <a:ext cx="1260561" cy="2656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1400" b="1" kern="12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Snížený zápočet</a:t>
          </a:r>
        </a:p>
      </cdr:txBody>
    </cdr:sp>
  </cdr:relSizeAnchor>
  <cdr:relSizeAnchor xmlns:cdr="http://schemas.openxmlformats.org/drawingml/2006/chartDrawing">
    <cdr:from>
      <cdr:x>0.54025</cdr:x>
      <cdr:y>0.82658</cdr:y>
    </cdr:from>
    <cdr:to>
      <cdr:x>0.58145</cdr:x>
      <cdr:y>0.88017</cdr:y>
    </cdr:to>
    <cdr:sp macro="" textlink="">
      <cdr:nvSpPr>
        <cdr:cNvPr id="2" name="Šipka: nahoru 1">
          <a:extLst xmlns:a="http://schemas.openxmlformats.org/drawingml/2006/main">
            <a:ext uri="{FF2B5EF4-FFF2-40B4-BE49-F238E27FC236}">
              <a16:creationId xmlns:a16="http://schemas.microsoft.com/office/drawing/2014/main" id="{274492CA-3113-4FEC-9372-88E62F82BDAF}"/>
            </a:ext>
          </a:extLst>
        </cdr:cNvPr>
        <cdr:cNvSpPr/>
      </cdr:nvSpPr>
      <cdr:spPr>
        <a:xfrm xmlns:a="http://schemas.openxmlformats.org/drawingml/2006/main">
          <a:off x="6191827" y="4166755"/>
          <a:ext cx="472207" cy="270163"/>
        </a:xfrm>
        <a:prstGeom xmlns:a="http://schemas.openxmlformats.org/drawingml/2006/main" prst="upArrow">
          <a:avLst/>
        </a:prstGeom>
        <a:solidFill xmlns:a="http://schemas.openxmlformats.org/drawingml/2006/main">
          <a:schemeClr val="bg1">
            <a:lumMod val="5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2">
            <a:shade val="15000"/>
          </a:schemeClr>
        </a:lnRef>
        <a:fillRef xmlns:a="http://schemas.openxmlformats.org/drawingml/2006/main" idx="1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cs-CZ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0.67387</cdr:x>
      <cdr:y>0.45599</cdr:y>
    </cdr:from>
    <cdr:to>
      <cdr:x>0.79057</cdr:x>
      <cdr:y>0.58461</cdr:y>
    </cdr:to>
    <cdr:sp macro="" textlink="">
      <cdr:nvSpPr>
        <cdr:cNvPr id="3" name="TextovéPole 2">
          <a:extLst xmlns:a="http://schemas.openxmlformats.org/drawingml/2006/main">
            <a:ext uri="{FF2B5EF4-FFF2-40B4-BE49-F238E27FC236}">
              <a16:creationId xmlns:a16="http://schemas.microsoft.com/office/drawing/2014/main" id="{EF5B6C54-C04B-D3E6-BECE-F411341A11BB}"/>
            </a:ext>
          </a:extLst>
        </cdr:cNvPr>
        <cdr:cNvSpPr txBox="1"/>
      </cdr:nvSpPr>
      <cdr:spPr>
        <a:xfrm xmlns:a="http://schemas.openxmlformats.org/drawingml/2006/main">
          <a:off x="6361884" y="2285323"/>
          <a:ext cx="1101725" cy="6446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400" b="1" kern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Věková valorizace</a:t>
          </a:r>
        </a:p>
      </cdr:txBody>
    </cdr:sp>
  </cdr:relSizeAnchor>
  <cdr:relSizeAnchor xmlns:cdr="http://schemas.openxmlformats.org/drawingml/2006/chartDrawing">
    <cdr:from>
      <cdr:x>0.57872</cdr:x>
      <cdr:y>0.42591</cdr:y>
    </cdr:from>
    <cdr:to>
      <cdr:x>0.61566</cdr:x>
      <cdr:y>0.47994</cdr:y>
    </cdr:to>
    <cdr:sp macro="" textlink="">
      <cdr:nvSpPr>
        <cdr:cNvPr id="4" name="Šipka: nahoru 3">
          <a:extLst xmlns:a="http://schemas.openxmlformats.org/drawingml/2006/main">
            <a:ext uri="{FF2B5EF4-FFF2-40B4-BE49-F238E27FC236}">
              <a16:creationId xmlns:a16="http://schemas.microsoft.com/office/drawing/2014/main" id="{888FC97E-C22E-ECF1-0CF4-4AC7612374E5}"/>
            </a:ext>
          </a:extLst>
        </cdr:cNvPr>
        <cdr:cNvSpPr/>
      </cdr:nvSpPr>
      <cdr:spPr>
        <a:xfrm xmlns:a="http://schemas.openxmlformats.org/drawingml/2006/main" rot="10800000">
          <a:off x="5463572" y="2134585"/>
          <a:ext cx="348744" cy="270786"/>
        </a:xfrm>
        <a:prstGeom xmlns:a="http://schemas.openxmlformats.org/drawingml/2006/main" prst="upArrow">
          <a:avLst/>
        </a:prstGeom>
        <a:solidFill xmlns:a="http://schemas.openxmlformats.org/drawingml/2006/main">
          <a:srgbClr val="0070C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4">
            <a:shade val="15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cs-CZ" kern="1200"/>
        </a:p>
      </cdr:txBody>
    </cdr:sp>
  </cdr:relSizeAnchor>
  <cdr:relSizeAnchor xmlns:cdr="http://schemas.openxmlformats.org/drawingml/2006/chartDrawing">
    <cdr:from>
      <cdr:x>0.53166</cdr:x>
      <cdr:y>0.26356</cdr:y>
    </cdr:from>
    <cdr:to>
      <cdr:x>0.65317</cdr:x>
      <cdr:y>0.41796</cdr:y>
    </cdr:to>
    <cdr:sp macro="" textlink="">
      <cdr:nvSpPr>
        <cdr:cNvPr id="5" name="TextovéPole 1">
          <a:extLst xmlns:a="http://schemas.openxmlformats.org/drawingml/2006/main">
            <a:ext uri="{FF2B5EF4-FFF2-40B4-BE49-F238E27FC236}">
              <a16:creationId xmlns:a16="http://schemas.microsoft.com/office/drawing/2014/main" id="{4D0CA2C4-0DC9-9BF3-0EFE-2B56F6EC14AD}"/>
            </a:ext>
          </a:extLst>
        </cdr:cNvPr>
        <cdr:cNvSpPr txBox="1"/>
      </cdr:nvSpPr>
      <cdr:spPr>
        <a:xfrm xmlns:a="http://schemas.openxmlformats.org/drawingml/2006/main">
          <a:off x="5019305" y="1320901"/>
          <a:ext cx="1147132" cy="7738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cs-CZ" sz="1400" b="1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Vyšší valorizace W/P</a:t>
          </a:r>
        </a:p>
      </cdr:txBody>
    </cdr:sp>
  </cdr:relSizeAnchor>
  <cdr:relSizeAnchor xmlns:cdr="http://schemas.openxmlformats.org/drawingml/2006/chartDrawing">
    <cdr:from>
      <cdr:x>0.58993</cdr:x>
      <cdr:y>0.5</cdr:y>
    </cdr:from>
    <cdr:to>
      <cdr:x>0.61258</cdr:x>
      <cdr:y>0.52591</cdr:y>
    </cdr:to>
    <cdr:sp macro="" textlink="">
      <cdr:nvSpPr>
        <cdr:cNvPr id="6" name="Šipka: nahoru 5">
          <a:extLst xmlns:a="http://schemas.openxmlformats.org/drawingml/2006/main">
            <a:ext uri="{FF2B5EF4-FFF2-40B4-BE49-F238E27FC236}">
              <a16:creationId xmlns:a16="http://schemas.microsoft.com/office/drawing/2014/main" id="{A91D5FAA-988B-9FDC-45CB-72E099EB7DAE}"/>
            </a:ext>
          </a:extLst>
        </cdr:cNvPr>
        <cdr:cNvSpPr/>
      </cdr:nvSpPr>
      <cdr:spPr>
        <a:xfrm xmlns:a="http://schemas.openxmlformats.org/drawingml/2006/main" rot="10800000">
          <a:off x="5569458" y="2505891"/>
          <a:ext cx="213835" cy="129855"/>
        </a:xfrm>
        <a:prstGeom xmlns:a="http://schemas.openxmlformats.org/drawingml/2006/main" prst="upArrow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dk1">
            <a:shade val="15000"/>
          </a:schemeClr>
        </a:lnRef>
        <a:fillRef xmlns:a="http://schemas.openxmlformats.org/drawingml/2006/main" idx="1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cs-CZ" kern="12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0.56314</cdr:x>
      <cdr:y>0.54756</cdr:y>
    </cdr:from>
    <cdr:to>
      <cdr:x>0.6832</cdr:x>
      <cdr:y>0.65109</cdr:y>
    </cdr:to>
    <cdr:sp macro="" textlink="">
      <cdr:nvSpPr>
        <cdr:cNvPr id="7" name="TextovéPole 1">
          <a:extLst xmlns:a="http://schemas.openxmlformats.org/drawingml/2006/main">
            <a:ext uri="{FF2B5EF4-FFF2-40B4-BE49-F238E27FC236}">
              <a16:creationId xmlns:a16="http://schemas.microsoft.com/office/drawing/2014/main" id="{300DB783-9707-0648-1EC0-D255F568A4B1}"/>
            </a:ext>
          </a:extLst>
        </cdr:cNvPr>
        <cdr:cNvSpPr txBox="1"/>
      </cdr:nvSpPr>
      <cdr:spPr>
        <a:xfrm xmlns:a="http://schemas.openxmlformats.org/drawingml/2006/main">
          <a:off x="5316515" y="2744228"/>
          <a:ext cx="1133457" cy="5188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1400" b="1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Pracující důchodci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05DD502-E8C7-4487-AC67-75E1B2085B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0EEABE5-7099-4971-89DD-1B52CEFB25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DBA14-545C-405A-931E-B96A90997533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DB57EBD-F37F-4902-A775-67DCC7C74A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676538-A479-44CB-B1EE-265C158184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FB2D3-CBB8-49D4-906C-18D189D17B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6879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B8108-4BFB-4C8F-9B21-9506B378B24B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F3DCC-F199-45D1-AF5C-EE901B640F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4748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>
              <a:ea typeface="Calibri"/>
              <a:cs typeface="Calibri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7441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B163F-CE34-5B18-29C2-D3A246D5F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98FD00A-F6BB-4492-64AA-044D86A766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B37067D-3D79-625E-3938-BF094181E7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>
              <a:ea typeface="Calibri"/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2EBB6F7-7F80-713B-C862-88BC1E24B5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4933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D428A0-EE51-4DCE-AC4E-FADDCC3FF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39B095C-DA77-4726-992A-E330BEAC8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7DAB4D-D265-4975-84C6-B8CDAF07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A6CA-3DF7-4E42-BDEC-1BBBD70D625C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0AB736-8FA4-4753-AFB5-6ACA7019B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341ED-BC75-4712-84AC-BEF20C5E1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655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BDD438-F79E-434E-AC6C-F94BF3DBD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FBDF09-6588-4431-94F4-5EBF174B5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79E65D-DB6E-4E33-AC2C-D881DE3AE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B22E-3124-43E5-A4D0-F6E58FA1ACA7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C9C95C-0D3D-4C32-AB1B-92178F0E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CB7DFC-B65A-48BD-9B04-92BE4F44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95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37779C-D2B8-4641-98C3-F734ACD38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7674EB9-391C-4534-AB9D-BA6F0208A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2C7AD6-EE8D-4804-BD15-B730E3BA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68FB3-D814-471C-B0D7-5CC9786DD785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738FFD-FB17-495F-A5DA-F5B32E8C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640F3D-EF84-4DE0-BEDB-7A7743EE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60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A925F-7DFD-4E66-A104-924231BA2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A0CB9F-EDFF-4364-BD92-068827EC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223763-2585-4CCD-882B-E9F42B2C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BC316-571A-4353-B03C-0DC400743407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0FB80B-3813-4EDD-9BEB-3E67FBCB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5E1CD1-FA09-46C6-8CDD-4DC393766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3D93D7-F707-4D85-A0BE-981A7D645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D139CA4-0EFC-4ED7-80D4-3140BDD85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B32BE4-A6DD-42C1-A299-DA081C3E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0D41-B35D-4EDE-A319-A0843201D9E4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60E79E-10B9-4E69-A068-2DD9B1DE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10DB4D-3315-4C06-9A5C-6C0D07C81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5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7DEF00-6F42-4092-9661-768A95566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17D123-E22C-41B7-A76C-7B8BFD7A8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2A6E22D-6605-4813-8EBF-EC6596546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5AA335-E5EE-4AD4-B736-CE323E5E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2595-91FA-4342-A776-EF511736F63B}" type="datetime1">
              <a:rPr lang="cs-CZ" smtClean="0"/>
              <a:t>05.05.2026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FAB7A6-1191-40B4-82F0-FD168327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E7CBF3-6AE9-42A6-B8F9-9F72914A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03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A65C1-F602-4EA1-8307-00F97BB9F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79130B2-FF23-4B32-9407-ABD980E06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D6765D-4293-4711-999C-9DDD17076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34C2EE9-4CF1-4DA2-A813-682802094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8B13CE6-8C47-4C7A-BA11-0AE2258C7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96A0341-9FBB-4EBC-B9D0-2E8E13930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14D0-8965-4C86-849E-155554988703}" type="datetime1">
              <a:rPr lang="cs-CZ" smtClean="0"/>
              <a:t>05.05.2026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CF169ED-ABCF-4D34-B191-CE9869A9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2900DB-5951-4B03-A1B3-31607BE3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55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28352-6250-4472-86EB-2BAAEDC2C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A0A2FEF-06CE-4713-8B5E-9F62C447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419-2AB1-49F6-BE61-FE988EA824A9}" type="datetime1">
              <a:rPr lang="cs-CZ" smtClean="0"/>
              <a:t>05.05.2026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33DCAD2-75A8-4430-86F4-4022AF368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14BD504-71FF-48D7-BF44-5CA6CFEA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32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0305791-67AE-46AD-936F-A5177099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F35D-77CD-47F1-966D-F386A260544B}" type="datetime1">
              <a:rPr lang="cs-CZ" smtClean="0"/>
              <a:t>05.05.2026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A97A9D-9ADC-4BA0-9D10-DAEE4DEF0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F257B8-1AB1-4498-B933-6ABA87DB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93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C5E26-1232-4E33-B126-0E39B44CA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4F240D-B2A6-4086-918B-A7E1CF438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532EF60-3118-4086-B869-FC5C1D40C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6C14F1-94DF-4C15-881A-8DD7A558F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F8B98-4468-4963-950A-8F96A1D4F8C1}" type="datetime1">
              <a:rPr lang="cs-CZ" smtClean="0"/>
              <a:t>05.05.2026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D08DB85-5DB0-46B6-8F28-1C845B5B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BA1E801-D297-4242-8642-6108FCDB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53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C0FF7-6E8F-4E32-B0CF-85039F8BC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2C5B32A-EA40-456E-A74D-0100A920A9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386F9D9-7017-41F6-A424-F366CA181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683D31-7AD1-4AC7-96A2-0651D742B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9419F-BD4B-452D-8630-B1232E70E615}" type="datetime1">
              <a:rPr lang="cs-CZ" smtClean="0"/>
              <a:t>05.05.2026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A076EC2-C320-415D-9309-B99799862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996B86-C79A-47E4-9BE1-760E82C5C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46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96ABFC7-1866-45C6-BDB2-7D3AC1B2B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D2B164D-50DF-490B-A15A-BC7295A1A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09C24B-6A1F-4C2A-A112-137468449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71672-4E9A-42A6-B317-E412DE012E43}" type="datetime1">
              <a:rPr lang="cs-CZ" smtClean="0"/>
              <a:t>05.05.2026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EE8CE3-9BA2-46B4-99D4-C070F0A7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5BF019-0D61-4053-8B86-BF09A4B5A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4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8F540C7-0673-4C68-81D4-D82096A8B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245" y="111245"/>
            <a:ext cx="6897638" cy="6635509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3886545" y="2113653"/>
            <a:ext cx="7641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latin typeface="Arial Bold"/>
              </a:rPr>
              <a:t>Změny v oblasti důchodů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4187C981-0DBC-4CE1-A87E-A18916DD1D0F}"/>
              </a:ext>
            </a:extLst>
          </p:cNvPr>
          <p:cNvSpPr txBox="1"/>
          <p:nvPr/>
        </p:nvSpPr>
        <p:spPr>
          <a:xfrm>
            <a:off x="3886544" y="3954103"/>
            <a:ext cx="53354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Michal Hlaváček, ÚNRR a IES FSV UK</a:t>
            </a:r>
          </a:p>
          <a:p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Centrum veřejných financí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Důchody pod lupou: navrhované změny a jejich kontext</a:t>
            </a:r>
          </a:p>
          <a:p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20. května 2026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A78C72F-A049-47BF-8381-3D7394E7FC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027" y="5640666"/>
            <a:ext cx="2234541" cy="104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899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9798BD5-643F-E59A-775A-093ED1706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94449" y="6472160"/>
            <a:ext cx="2743200" cy="365125"/>
          </a:xfrm>
        </p:spPr>
        <p:txBody>
          <a:bodyPr/>
          <a:lstStyle/>
          <a:p>
            <a:fld id="{DF90C7CD-F407-429B-A159-7E74BB594E91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21289A83-2DC7-CB95-A7C9-245D75C1F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309" y="338858"/>
            <a:ext cx="10515600" cy="1120775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Dopad jednotlivých „složek“ důchodové reformy 2024/2025 na saldo důchodového systému</a:t>
            </a:r>
          </a:p>
        </p:txBody>
      </p:sp>
      <p:sp>
        <p:nvSpPr>
          <p:cNvPr id="7" name="Zástupný symbol pro zápatí 3">
            <a:extLst>
              <a:ext uri="{FF2B5EF4-FFF2-40B4-BE49-F238E27FC236}">
                <a16:creationId xmlns:a16="http://schemas.microsoft.com/office/drawing/2014/main" id="{9B0E3A5A-B676-FD03-5772-FEF61B0DA98E}"/>
              </a:ext>
            </a:extLst>
          </p:cNvPr>
          <p:cNvSpPr txBox="1">
            <a:spLocks/>
          </p:cNvSpPr>
          <p:nvPr/>
        </p:nvSpPr>
        <p:spPr>
          <a:xfrm>
            <a:off x="-1" y="6472161"/>
            <a:ext cx="2441865" cy="3887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Zdroj: ČSÚ, ČSSZ; výpočty a graf NRR.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792B95D4-9212-1A05-A28C-70D874D99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7371" y="6365827"/>
            <a:ext cx="293902" cy="165123"/>
          </a:xfrm>
          <a:prstGeom prst="rect">
            <a:avLst/>
          </a:prstGeom>
        </p:spPr>
      </p:pic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E542F301-0BE2-4840-A544-F2A8FA174A62}"/>
              </a:ext>
            </a:extLst>
          </p:cNvPr>
          <p:cNvGraphicFramePr>
            <a:graphicFrameLocks/>
          </p:cNvGraphicFramePr>
          <p:nvPr/>
        </p:nvGraphicFramePr>
        <p:xfrm>
          <a:off x="256309" y="1381991"/>
          <a:ext cx="11461062" cy="5040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84862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6A74C-1946-284C-294A-150310896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F2EF44-8303-4F87-4576-8E5A156C5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57"/>
            <a:ext cx="10515600" cy="1328360"/>
          </a:xfrm>
        </p:spPr>
        <p:txBody>
          <a:bodyPr>
            <a:norm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Programové prohlášení vlády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C79E760-5ADC-AA6C-B636-4AA8E039F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3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FB2B1759-FEB2-6A3A-EBC6-9C7FD35C8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013" y="1253331"/>
            <a:ext cx="11163806" cy="521628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Zastropujeme věk odchodu do důchodu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na 65 letech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……zajistíme, aby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valorizace důchodů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znovu odrážely inflaci a růst mezd. ……obnovíme spravedlivý valorizační vzorec, který zohlední růst životních nákladů rodin důchodců a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polovinu růstu reálných mezd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Zavedeme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věkové valorizace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, aby důchody od 80 let rostly s věkem seniorů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Důstojné podmínky pro seniory zajistí i nová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kategorie životního minima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…..Zavedeme speciální výši životního minima pro seniory a příjemce invalidních důchodů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Upravíme legislativu, která umožní dřívější odchod do důchodu pro občany vykonávající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náročné profese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, a zajistíme jim adekvátní a spravedlivý důchod.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Zvýšíme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motivaci k práci ve stáří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. Každý odpracovaný rok navýší důchod o 1,5 % vyměřovacího základu. Automatický přepočet bude prováděn každoročně bez nutnosti žádosti. Konkrétními opatřeními budeme motivovat zaměstnavatele k zaměstnávání lidí v předdůchodovém a důchodovém věku. Stávající systém slevy na sociálním pojištění ponecháme.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Rozvineme </a:t>
            </a:r>
            <a:r>
              <a:rPr lang="cs-CZ" sz="2300" b="1" dirty="0">
                <a:latin typeface="Arial" panose="020B0604020202020204" pitchFamily="34" charset="0"/>
                <a:cs typeface="Arial" panose="020B0604020202020204" pitchFamily="34" charset="0"/>
              </a:rPr>
              <a:t>dobrovolný pilíř</a:t>
            </a: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, který umožní lidem od raného věku spořit si na stáří prostřednictvím státem zvýhodněných a bezpečných produktů.</a:t>
            </a:r>
          </a:p>
          <a:p>
            <a:pPr>
              <a:lnSpc>
                <a:spcPct val="100000"/>
              </a:lnSpc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3445EF5B-E4BC-B15D-4D1D-8ECA26350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60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8E681-56FC-3F83-F7D2-A3165DE1A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416AC3-69BF-6F5F-A221-7F6993D2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57"/>
            <a:ext cx="10515600" cy="1328360"/>
          </a:xfrm>
        </p:spPr>
        <p:txBody>
          <a:bodyPr>
            <a:normAutofit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Programové prohlášení vlády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B6B91BD-BB3F-A4A0-10D7-AEFF3D01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4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BF5E0CC9-FDAB-D151-4FC5-16B51DF83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013" y="1253331"/>
            <a:ext cx="11163806" cy="521628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Zastropujeme věk odchodu do důchodu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na 65 letech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……zajistíme, aby </a:t>
            </a:r>
            <a:r>
              <a:rPr lang="pl-PL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valorizace důchodů 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znovu odrážely inflaci a růst mezd. ……obnovíme spravedlivý valorizační vzorec, který zohlední růst životních nákladů rodin důchodců a </a:t>
            </a:r>
            <a:r>
              <a:rPr lang="pl-PL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polovinu růstu reálných mezd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Zavedeme </a:t>
            </a:r>
            <a:r>
              <a:rPr lang="pl-PL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věkové valorizace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aby důchody od 80 let rostly s věkem seniorů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Důstojné podmínky pro seniory zajistí i nová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kategorie životního minima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…..Zavedeme speciální výši životního minima pro seniory a příjemce invalidních důchodů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Upravíme legislativu, která umožní dřívější odchod do důchodu pro občany vykonávající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náročné profese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, a zajistíme jim adekvátní a spravedlivý důchod.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Zvýšíme </a:t>
            </a:r>
            <a:r>
              <a:rPr lang="pl-PL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motivaci k práci ve stáří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Každý odpracovaný rok navýší důchod o 1,5 % vyměřovacího základu. Automatický přepočet bude prováděn každoročně bez nutnosti žádosti. Konkrétními opatřeními budeme motivovat zaměstnavatele k zaměstnávání lidí v předdůchodovém a důchodovém věku. Stávající systém slevy na sociálním pojištění ponecháme.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Rozvineme </a:t>
            </a:r>
            <a:r>
              <a:rPr lang="cs-CZ" sz="2300" b="1" dirty="0">
                <a:latin typeface="Arial" panose="020B0604020202020204" pitchFamily="34" charset="0"/>
                <a:cs typeface="Arial" panose="020B0604020202020204" pitchFamily="34" charset="0"/>
              </a:rPr>
              <a:t>dobrovolný pilíř</a:t>
            </a: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, který umožní lidem od raného věku spořit si na stáří prostřednictvím státem zvýhodněných a bezpečných produktů.</a:t>
            </a:r>
          </a:p>
          <a:p>
            <a:pPr>
              <a:lnSpc>
                <a:spcPct val="100000"/>
              </a:lnSpc>
            </a:pP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D1D4DB47-8622-2EE3-9861-70DC680510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10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B2478-5C2F-4709-DE5B-91531A8C6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0C3623-4798-DA4D-4A7E-44D89F242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57"/>
            <a:ext cx="10515600" cy="132836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Změny 2026 (současná novela)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C45C777-4BC4-61DE-6F3B-5DCD5238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5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EAF9BAE2-D3E5-04F1-2698-0E586A079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159" y="1070768"/>
            <a:ext cx="6655600" cy="5468144"/>
          </a:xfrm>
        </p:spPr>
        <p:txBody>
          <a:bodyPr>
            <a:normAutofit fontScale="92500"/>
          </a:bodyPr>
          <a:lstStyle/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Pravidelné valorizace důchodů: průměrný důchod roste součtem růstu cen a ½ růstu reálné mzdy.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 1. 10. 2023- růst cen a 1/3 růstu reálné mzdy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 do 1. 8. 2017 do 30. 9. 2023- růst cen a 1/2 růstu reálné mzdy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Do 31. 7. 2017- růst cen a 1/3 růstu reálné mzdy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Valorizace podle reálné mzdy tak jako tak proběhne až od roku 2029 (překročení W/P z roku 2021)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Věkové valorizace: zvýšení výměry důchodu o 500 Kč po dosažení 80 let (85, 90, 95) a o 1000 Kč po dosažení 100 let. 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 1. 7. 2006 zvyšování o 2000 Kč při dosažení věku 100 let (nad 100 let stejné) 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 1. 1. 2019 o 1000 Kč při dosažení věku 85 let (85-90 stejné) 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Zvyšování starobního důchodu u pracujících důchodců: zvyšování procentní výměry důchodu o 1,5% za rok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 1.10.2010: zvýšení o 0,4 % výpočtového základu / rok</a:t>
            </a:r>
          </a:p>
          <a:p>
            <a:pPr lvl="1">
              <a:lnSpc>
                <a:spcPct val="100000"/>
              </a:lnSpc>
            </a:pP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Od 1. 1. 2025: 100% sleva na pojistném (6,5 % z vyměřovacího základu)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6A69C6FB-2649-556E-FEF7-8C259BD28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2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A647F7FB-A9CF-BE14-269A-89CE90684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8615" y="1749704"/>
            <a:ext cx="4670428" cy="366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63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E6956-EA14-43BB-250E-0CC640BF1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C4FA97E-A7A6-3C39-ABCE-5F4A646B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94449" y="6472160"/>
            <a:ext cx="2743200" cy="365125"/>
          </a:xfrm>
        </p:spPr>
        <p:txBody>
          <a:bodyPr/>
          <a:lstStyle/>
          <a:p>
            <a:fld id="{DF90C7CD-F407-429B-A159-7E74BB594E91}" type="slidenum">
              <a:rPr lang="cs-CZ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326532E0-DFAF-01B0-5065-8C2A93F44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309" y="338858"/>
            <a:ext cx="11999486" cy="1120775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Odpočet dopadů změn 2026 do salda důchodového systému</a:t>
            </a:r>
          </a:p>
        </p:txBody>
      </p:sp>
      <p:sp>
        <p:nvSpPr>
          <p:cNvPr id="7" name="Zástupný symbol pro zápatí 3">
            <a:extLst>
              <a:ext uri="{FF2B5EF4-FFF2-40B4-BE49-F238E27FC236}">
                <a16:creationId xmlns:a16="http://schemas.microsoft.com/office/drawing/2014/main" id="{7D5414FC-1D35-3494-710F-FD6041526989}"/>
              </a:ext>
            </a:extLst>
          </p:cNvPr>
          <p:cNvSpPr txBox="1">
            <a:spLocks/>
          </p:cNvSpPr>
          <p:nvPr/>
        </p:nvSpPr>
        <p:spPr>
          <a:xfrm>
            <a:off x="-1" y="6472161"/>
            <a:ext cx="2441865" cy="3887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Zdroj: ČSÚ, ČSSZ; výpočty a graf NRR.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7BF0D0C6-37BB-D2CC-65D5-BB0E0C5D99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7371" y="6365827"/>
            <a:ext cx="293902" cy="165123"/>
          </a:xfrm>
          <a:prstGeom prst="rect">
            <a:avLst/>
          </a:prstGeom>
        </p:spPr>
      </p:pic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538C26B1-4A93-4F34-ACCE-E6B0B3E3A6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1128995"/>
              </p:ext>
            </p:extLst>
          </p:nvPr>
        </p:nvGraphicFramePr>
        <p:xfrm>
          <a:off x="715926" y="1240465"/>
          <a:ext cx="10575851" cy="5278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47622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DE0CE-8DC4-2827-76FB-C42A49A8C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2A5908-EB27-1490-1570-475B9B598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57"/>
            <a:ext cx="10515600" cy="132836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Dopady změn 2026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5B873D9-DF50-E479-8454-59DE636D1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7</a:t>
            </a:fld>
            <a:endParaRPr lang="cs-CZ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8C31A4B-0A34-BF8F-D06C-BE7CAD7AB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013" y="1253330"/>
            <a:ext cx="10632178" cy="560466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Celkový dopad kolem roku 2060 cca 0,6 % HDP (dle dnešního HDP cca 51,3 mld. Kč)</a:t>
            </a:r>
          </a:p>
          <a:p>
            <a:pPr>
              <a:lnSpc>
                <a:spcPct val="100000"/>
              </a:lnSpc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Postupný náběh změn (např. valorizace ½ W/P až od 2029)</a:t>
            </a:r>
          </a:p>
          <a:p>
            <a:pPr>
              <a:lnSpc>
                <a:spcPct val="100000"/>
              </a:lnSpc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Interakce s dalšími změnami v oblasti důchodů (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zastropování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důchodového věku a náročné profese)</a:t>
            </a:r>
          </a:p>
          <a:p>
            <a:pPr>
              <a:lnSpc>
                <a:spcPct val="100000"/>
              </a:lnSpc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Nejasné dopady do pracovní motivace osob v důchodovém věku (pracující důchodci vs. „přesluhující“)</a:t>
            </a:r>
          </a:p>
          <a:p>
            <a:pPr>
              <a:lnSpc>
                <a:spcPct val="100000"/>
              </a:lnSpc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krátkém období „zdroje jsou“, ale jen díky dočasné kombinaci příznivých faktorů- projídání dobrých časů</a:t>
            </a:r>
          </a:p>
          <a:p>
            <a:pPr>
              <a:lnSpc>
                <a:spcPct val="100000"/>
              </a:lnSpc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Nejasné zdroje financování důchodů v dlouhém období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5422E85C-4413-1475-84FE-4B8C44BBA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584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d09f60-37ca-4bd5-8e74-fea7cc6b8b2a">
      <Terms xmlns="http://schemas.microsoft.com/office/infopath/2007/PartnerControls"/>
    </lcf76f155ced4ddcb4097134ff3c332f>
    <TaxCatchAll xmlns="54c68d60-7d63-4002-8e14-5143441963c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4F6F96B3635EB47A61541A8B676E701" ma:contentTypeVersion="18" ma:contentTypeDescription="Vytvoří nový dokument" ma:contentTypeScope="" ma:versionID="62ee295c271f3be038c87c9ddd22ae48">
  <xsd:schema xmlns:xsd="http://www.w3.org/2001/XMLSchema" xmlns:xs="http://www.w3.org/2001/XMLSchema" xmlns:p="http://schemas.microsoft.com/office/2006/metadata/properties" xmlns:ns2="03d09f60-37ca-4bd5-8e74-fea7cc6b8b2a" xmlns:ns3="54c68d60-7d63-4002-8e14-5143441963c5" targetNamespace="http://schemas.microsoft.com/office/2006/metadata/properties" ma:root="true" ma:fieldsID="93f76cd3ec2a6e820f1d5140eb0237a3" ns2:_="" ns3:_="">
    <xsd:import namespace="03d09f60-37ca-4bd5-8e74-fea7cc6b8b2a"/>
    <xsd:import namespace="54c68d60-7d63-4002-8e14-5143441963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d09f60-37ca-4bd5-8e74-fea7cc6b8b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44bc8ca8-2ac0-42bc-83ca-496132f894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68d60-7d63-4002-8e14-5143441963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4c55ddc-0624-46ab-8401-1a097ea410e3}" ma:internalName="TaxCatchAll" ma:showField="CatchAllData" ma:web="54c68d60-7d63-4002-8e14-5143441963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596AD2-D6C3-4931-A2E1-97042B984F05}">
  <ds:schemaRefs>
    <ds:schemaRef ds:uri="http://schemas.microsoft.com/office/2006/metadata/properties"/>
    <ds:schemaRef ds:uri="http://schemas.microsoft.com/office/infopath/2007/PartnerControls"/>
    <ds:schemaRef ds:uri="03d09f60-37ca-4bd5-8e74-fea7cc6b8b2a"/>
    <ds:schemaRef ds:uri="54c68d60-7d63-4002-8e14-5143441963c5"/>
  </ds:schemaRefs>
</ds:datastoreItem>
</file>

<file path=customXml/itemProps2.xml><?xml version="1.0" encoding="utf-8"?>
<ds:datastoreItem xmlns:ds="http://schemas.openxmlformats.org/officeDocument/2006/customXml" ds:itemID="{E666A26E-7CAE-4190-ABCF-9B87D76B19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6ACBB7-71A0-40AA-984E-5C67F88E29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d09f60-37ca-4bd5-8e74-fea7cc6b8b2a"/>
    <ds:schemaRef ds:uri="54c68d60-7d63-4002-8e14-5143441963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20405</TotalTime>
  <Words>733</Words>
  <Application>Microsoft Office PowerPoint</Application>
  <PresentationFormat>Širokoúhlá obrazovka</PresentationFormat>
  <Paragraphs>67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Arial Bold</vt:lpstr>
      <vt:lpstr>Calibri</vt:lpstr>
      <vt:lpstr>Calibri Light</vt:lpstr>
      <vt:lpstr>Motiv Office</vt:lpstr>
      <vt:lpstr>Prezentace aplikace PowerPoint</vt:lpstr>
      <vt:lpstr>Dopad jednotlivých „složek“ důchodové reformy 2024/2025 na saldo důchodového systému</vt:lpstr>
      <vt:lpstr>Programové prohlášení vlády</vt:lpstr>
      <vt:lpstr>Programové prohlášení vlády</vt:lpstr>
      <vt:lpstr>Změny 2026 (současná novela)</vt:lpstr>
      <vt:lpstr>Odpočet dopadů změn 2026 do salda důchodového systému</vt:lpstr>
      <vt:lpstr>Dopady změn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martina vlachova</dc:creator>
  <cp:lastModifiedBy>Hlaváček Michal</cp:lastModifiedBy>
  <cp:revision>22</cp:revision>
  <dcterms:created xsi:type="dcterms:W3CDTF">2018-06-25T19:49:09Z</dcterms:created>
  <dcterms:modified xsi:type="dcterms:W3CDTF">2026-05-19T11:33:30Z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0x01010014F6F96B3635EB47A61541A8B676E701</vt:lpwstr>
  </property>
  <property fmtid="{D5CDD505-2E9C-101B-9397-08002B2CF9AE}" pid="3" name="MediaServiceImageTags">
    <vt:lpwstr/>
  </property>
</Properties>
</file>