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62" r:id="rId6"/>
    <p:sldId id="264" r:id="rId7"/>
    <p:sldId id="263" r:id="rId8"/>
    <p:sldId id="265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292E"/>
    <a:srgbClr val="2764AE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03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95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05DD502-E8C7-4487-AC67-75E1B2085B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0EEABE5-7099-4971-89DD-1B52CEFB25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2DBA14-545C-405A-931E-B96A90997533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DB57EBD-F37F-4902-A775-67DCC7C74A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3676538-A479-44CB-B1EE-265C158184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FB2D3-CBB8-49D4-906C-18D189D17B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6879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B8108-4BFB-4C8F-9B21-9506B378B24B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F3DCC-F199-45D1-AF5C-EE901B640F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4748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D428A0-EE51-4DCE-AC4E-FADDCC3FF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39B095C-DA77-4726-992A-E330BEAC86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7DAB4D-D265-4975-84C6-B8CDAF07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A6CA-3DF7-4E42-BDEC-1BBBD70D625C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0AB736-8FA4-4753-AFB5-6ACA7019B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2341ED-BC75-4712-84AC-BEF20C5E1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655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BDD438-F79E-434E-AC6C-F94BF3DBD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FBDF09-6588-4431-94F4-5EBF174B5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79E65D-DB6E-4E33-AC2C-D881DE3AE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B22E-3124-43E5-A4D0-F6E58FA1ACA7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C9C95C-0D3D-4C32-AB1B-92178F0E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CB7DFC-B65A-48BD-9B04-92BE4F445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95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37779C-D2B8-4641-98C3-F734ACD38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7674EB9-391C-4534-AB9D-BA6F0208A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2C7AD6-EE8D-4804-BD15-B730E3BAE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68FB3-D814-471C-B0D7-5CC9786DD785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738FFD-FB17-495F-A5DA-F5B32E8C0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640F3D-EF84-4DE0-BEDB-7A7743EE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60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1A925F-7DFD-4E66-A104-924231BA2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0A0CB9F-EDFF-4364-BD92-068827EC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223763-2585-4CCD-882B-E9F42B2C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BC316-571A-4353-B03C-0DC400743407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0FB80B-3813-4EDD-9BEB-3E67FBCB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5E1CD1-FA09-46C6-8CDD-4DC393766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3D93D7-F707-4D85-A0BE-981A7D645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D139CA4-0EFC-4ED7-80D4-3140BDD85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B32BE4-A6DD-42C1-A299-DA081C3E3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0D41-B35D-4EDE-A319-A0843201D9E4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60E79E-10B9-4E69-A068-2DD9B1DE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10DB4D-3315-4C06-9A5C-6C0D07C81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5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7DEF00-6F42-4092-9661-768A95566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17D123-E22C-41B7-A76C-7B8BFD7A8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2A6E22D-6605-4813-8EBF-EC6596546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5AA335-E5EE-4AD4-B736-CE323E5E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2595-91FA-4342-A776-EF511736F63B}" type="datetime1">
              <a:rPr lang="cs-CZ" smtClean="0"/>
              <a:t>05.05.2026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FAB7A6-1191-40B4-82F0-FD168327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2E7CBF3-6AE9-42A6-B8F9-9F72914A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03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7A65C1-F602-4EA1-8307-00F97BB9F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79130B2-FF23-4B32-9407-ABD980E06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D6765D-4293-4711-999C-9DDD17076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34C2EE9-4CF1-4DA2-A813-682802094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8B13CE6-8C47-4C7A-BA11-0AE2258C7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96A0341-9FBB-4EBC-B9D0-2E8E13930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14D0-8965-4C86-849E-155554988703}" type="datetime1">
              <a:rPr lang="cs-CZ" smtClean="0"/>
              <a:t>05.05.2026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CF169ED-ABCF-4D34-B191-CE9869A9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E2900DB-5951-4B03-A1B3-31607BE30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55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28352-6250-4472-86EB-2BAAEDC2C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A0A2FEF-06CE-4713-8B5E-9F62C447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419-2AB1-49F6-BE61-FE988EA824A9}" type="datetime1">
              <a:rPr lang="cs-CZ" smtClean="0"/>
              <a:t>05.05.2026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33DCAD2-75A8-4430-86F4-4022AF368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14BD504-71FF-48D7-BF44-5CA6CFEA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32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0305791-67AE-46AD-936F-A5177099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F35D-77CD-47F1-966D-F386A260544B}" type="datetime1">
              <a:rPr lang="cs-CZ" smtClean="0"/>
              <a:t>05.05.2026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A97A9D-9ADC-4BA0-9D10-DAEE4DEF0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F257B8-1AB1-4498-B933-6ABA87DB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93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BC5E26-1232-4E33-B126-0E39B44CA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4F240D-B2A6-4086-918B-A7E1CF438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532EF60-3118-4086-B869-FC5C1D40C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6C14F1-94DF-4C15-881A-8DD7A558F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F8B98-4468-4963-950A-8F96A1D4F8C1}" type="datetime1">
              <a:rPr lang="cs-CZ" smtClean="0"/>
              <a:t>05.05.2026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D08DB85-5DB0-46B6-8F28-1C845B5B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BA1E801-D297-4242-8642-6108FCDB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053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FC0FF7-6E8F-4E32-B0CF-85039F8BC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2C5B32A-EA40-456E-A74D-0100A920A9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386F9D9-7017-41F6-A424-F366CA181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683D31-7AD1-4AC7-96A2-0651D742B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9419F-BD4B-452D-8630-B1232E70E615}" type="datetime1">
              <a:rPr lang="cs-CZ" smtClean="0"/>
              <a:t>05.05.2026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A076EC2-C320-415D-9309-B99799862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996B86-C79A-47E4-9BE1-760E82C5C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46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96ABFC7-1866-45C6-BDB2-7D3AC1B2B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D2B164D-50DF-490B-A15A-BC7295A1A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09C24B-6A1F-4C2A-A112-137468449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71672-4E9A-42A6-B317-E412DE012E43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EE8CE3-9BA2-46B4-99D4-C070F0A74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5BF019-0D61-4053-8B86-BF09A4B5A7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4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B8F540C7-0673-4C68-81D4-D82096A8B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245" y="111245"/>
            <a:ext cx="6897638" cy="6635509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3886545" y="2113653"/>
            <a:ext cx="76414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latin typeface="Arial Bold"/>
              </a:rPr>
              <a:t>Pokles porodnosti- důvody a dopady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4187C981-0DBC-4CE1-A87E-A18916DD1D0F}"/>
              </a:ext>
            </a:extLst>
          </p:cNvPr>
          <p:cNvSpPr txBox="1"/>
          <p:nvPr/>
        </p:nvSpPr>
        <p:spPr>
          <a:xfrm>
            <a:off x="3886544" y="3954103"/>
            <a:ext cx="53354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Michal Hlaváček, ÚNRR a IES FSV UK</a:t>
            </a:r>
          </a:p>
          <a:p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KULATÝ STŮL – Odklad reprodukce a reprodukční zdraví v ČR</a:t>
            </a:r>
          </a:p>
          <a:p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6. května 2026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A78C72F-A049-47BF-8381-3D7394E7FC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027" y="5640666"/>
            <a:ext cx="2234541" cy="104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899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6A74C-1946-284C-294A-150310896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F2EF44-8303-4F87-4576-8E5A156C5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57"/>
            <a:ext cx="10515600" cy="132836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Pokles porodnosti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C79E760-5ADC-AA6C-B636-4AA8E039F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2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FB2B1759-FEB2-6A3A-EBC6-9C7FD35C8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013" y="1253331"/>
            <a:ext cx="5399567" cy="521628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Pokles počtu narozených dětí na 77,6 tisíc- od roku 2021 pokles o 30,6% (34,2 tis. dětí)</a:t>
            </a:r>
          </a:p>
          <a:p>
            <a:pPr>
              <a:lnSpc>
                <a:spcPct val="100000"/>
              </a:lnSpc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Oproti střední variantě dem. projekce ČSÚ chybělo kumulovaně od roku 2023 celkem 24,2 tis. dětí</a:t>
            </a:r>
          </a:p>
          <a:p>
            <a:pPr>
              <a:lnSpc>
                <a:spcPct val="100000"/>
              </a:lnSpc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Důvody poklesu: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Asi 2/3 poklesu nižší plodnost napříč věkovými kategoriemi s výjimkou žen starších 40 let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Asi 1/3 poklesu nižší počet potencionálních matek (zpožděný efekt vlny nízké plodnosti z 2. pol. 90. let)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3445EF5B-E4BC-B15D-4D1D-8ECA26350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2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FA95A229-2240-D00E-7786-E2EB32C67C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8718" y="1001470"/>
            <a:ext cx="5854191" cy="4557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360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B2478-5C2F-4709-DE5B-91531A8C6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0C3623-4798-DA4D-4A7E-44D89F242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57"/>
            <a:ext cx="10515600" cy="132836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Pokles porodnosti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C45C777-4BC4-61DE-6F3B-5DCD5238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3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EAF9BAE2-D3E5-04F1-2698-0E586A079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013" y="1253331"/>
            <a:ext cx="5399567" cy="521628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Pokles počtu narozených dětí na 77,6 tisíc- od roku 2021 pokles o 30,6% (34,2 tis. dětí)</a:t>
            </a:r>
          </a:p>
          <a:p>
            <a:pPr>
              <a:lnSpc>
                <a:spcPct val="100000"/>
              </a:lnSpc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Oproti střední variantě dem. projekce ČSÚ chybělo kumulovaně od roku 2023 celkem 24,2 tis. dětí</a:t>
            </a:r>
          </a:p>
          <a:p>
            <a:pPr>
              <a:lnSpc>
                <a:spcPct val="100000"/>
              </a:lnSpc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Důvody poklesu: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Asi 2/3 poklesu nižší plodnost napříč věkovými kategoriemi s výjimkou žen starších 40 let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Asi 1/3 poklesu nižší počet potencionálních matek (zpožděný efekt vlny nízké plodnosti z 2. pol. 90. let)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Vysoký výchozí bod (rok 2021)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6A69C6FB-2649-556E-FEF7-8C259BD28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2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F2105A56-C6A6-25C2-F8AA-A2697F8C49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785360"/>
            <a:ext cx="5745491" cy="4484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633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DE0CE-8DC4-2827-76FB-C42A49A8C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2A5908-EB27-1490-1570-475B9B598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57"/>
            <a:ext cx="10515600" cy="132836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Pokles porodnosti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5B873D9-DF50-E479-8454-59DE636D1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4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8C31A4B-0A34-BF8F-D06C-BE7CAD7AB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013" y="1253330"/>
            <a:ext cx="5399567" cy="560466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Pokles počtu narozených dětí na 77,6 tisíc- od roku 2021 pokles o 30,6% (34,2 tis. dětí)</a:t>
            </a:r>
          </a:p>
          <a:p>
            <a:pPr>
              <a:lnSpc>
                <a:spcPct val="100000"/>
              </a:lnSpc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Oproti střední variantě dem. projekce ČSÚ chybělo kumulovaně od roku 2023 celkem 24,2 tis. dětí</a:t>
            </a:r>
          </a:p>
          <a:p>
            <a:pPr>
              <a:lnSpc>
                <a:spcPct val="100000"/>
              </a:lnSpc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Důvody poklesu: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Asi 2/3 poklesu nižší plodnost napříč věkovými kategoriemi s výjimkou žen starších 40 let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Asi 1/3 poklesu nižší počet potencionálních matek (zpožděný efekt vlny nízké plodnosti z 2. pol. 90. let)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Vysoký výchozí bod (rok 2021)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Efekt „předzásobení“ během pandemie COVID-19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Odložení pořízení dítěte (prodlužování věku matky při narození dítěte)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Vliv ukrajinské uprchlické migrace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Špatné socioekonomické podmínky pro pořízení dítěte (dostupnost bydlení)</a:t>
            </a:r>
          </a:p>
          <a:p>
            <a:pPr lvl="1">
              <a:lnSpc>
                <a:spcPct val="100000"/>
              </a:lnSpc>
            </a:pP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5422E85C-4413-1475-84FE-4B8C44BBA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2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0F569393-5131-3CE2-78C4-0490F21F92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8" y="952482"/>
            <a:ext cx="5684890" cy="341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5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17027-277F-76B2-9E19-01732EBF6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5377D9-C022-5576-581E-D6D8B1538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57"/>
            <a:ext cx="10515600" cy="132836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Dopady do veřejného dluhu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C252172-B1D7-8509-E85C-D57A7582E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5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0664FE78-C2C5-7BFE-97CC-9821343AE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013" y="1253330"/>
            <a:ext cx="5399567" cy="529632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Alternativní scénáře s ohledem na míry plodnosti</a:t>
            </a:r>
          </a:p>
          <a:p>
            <a:pPr>
              <a:lnSpc>
                <a:spcPct val="100000"/>
              </a:lnSpc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„Vysoká plodnost“- MP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10 let ↑ z 1,37 na 2,46</a:t>
            </a:r>
          </a:p>
          <a:p>
            <a:pPr>
              <a:lnSpc>
                <a:spcPct val="100000"/>
              </a:lnSpc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„Nízká plodnost“- MP do 2035 konstantní, pak ↓ podle nízké varianty DP ČSÚ až na 1,25</a:t>
            </a:r>
          </a:p>
          <a:p>
            <a:pPr>
              <a:lnSpc>
                <a:spcPct val="100000"/>
              </a:lnSpc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Poměrně nízká citlivost projektovaného dluhu na míru plodnosti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Protisměrné vlivy (scénář nízká plodnost)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800" i="1" u="sng" dirty="0">
                <a:latin typeface="Arial" panose="020B0604020202020204" pitchFamily="34" charset="0"/>
                <a:cs typeface="Arial" panose="020B0604020202020204" pitchFamily="34" charset="0"/>
              </a:rPr>
              <a:t>Krátký až střední horizont</a:t>
            </a:r>
          </a:p>
          <a:p>
            <a:pPr>
              <a:lnSpc>
                <a:spcPct val="100000"/>
              </a:lnSpc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↓ výdaje na zdravotnictví</a:t>
            </a:r>
          </a:p>
          <a:p>
            <a:pPr>
              <a:lnSpc>
                <a:spcPct val="100000"/>
              </a:lnSpc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↓ daňové odpočty, sociální dávky </a:t>
            </a:r>
          </a:p>
          <a:p>
            <a:pPr>
              <a:lnSpc>
                <a:spcPct val="100000"/>
              </a:lnSpc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↓ náklady na školství</a:t>
            </a:r>
          </a:p>
          <a:p>
            <a:pPr>
              <a:lnSpc>
                <a:spcPct val="100000"/>
              </a:lnSpc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↓ sirotčí důchody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800" i="1" u="sng" dirty="0">
                <a:latin typeface="Arial" panose="020B0604020202020204" pitchFamily="34" charset="0"/>
                <a:cs typeface="Arial" panose="020B0604020202020204" pitchFamily="34" charset="0"/>
              </a:rPr>
              <a:t>Střední až dlouhý horizont</a:t>
            </a:r>
          </a:p>
          <a:p>
            <a:pPr>
              <a:lnSpc>
                <a:spcPct val="100000"/>
              </a:lnSpc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↓ počet pracovníků→ ↓ HDP, ↓ odvody</a:t>
            </a:r>
          </a:p>
          <a:p>
            <a:pPr>
              <a:lnSpc>
                <a:spcPct val="100000"/>
              </a:lnSpc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↑ deficity důchodového systému (v % HDP) a nárůst dluhu</a:t>
            </a: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031EBA22-7F9C-9089-12FD-D04EC9E5D3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2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AFCFE585-68A4-1342-0215-115802EFE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2820" y="1095619"/>
            <a:ext cx="5471512" cy="366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199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d09f60-37ca-4bd5-8e74-fea7cc6b8b2a">
      <Terms xmlns="http://schemas.microsoft.com/office/infopath/2007/PartnerControls"/>
    </lcf76f155ced4ddcb4097134ff3c332f>
    <TaxCatchAll xmlns="54c68d60-7d63-4002-8e14-5143441963c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4F6F96B3635EB47A61541A8B676E701" ma:contentTypeVersion="18" ma:contentTypeDescription="Vytvoří nový dokument" ma:contentTypeScope="" ma:versionID="62ee295c271f3be038c87c9ddd22ae48">
  <xsd:schema xmlns:xsd="http://www.w3.org/2001/XMLSchema" xmlns:xs="http://www.w3.org/2001/XMLSchema" xmlns:p="http://schemas.microsoft.com/office/2006/metadata/properties" xmlns:ns2="03d09f60-37ca-4bd5-8e74-fea7cc6b8b2a" xmlns:ns3="54c68d60-7d63-4002-8e14-5143441963c5" targetNamespace="http://schemas.microsoft.com/office/2006/metadata/properties" ma:root="true" ma:fieldsID="93f76cd3ec2a6e820f1d5140eb0237a3" ns2:_="" ns3:_="">
    <xsd:import namespace="03d09f60-37ca-4bd5-8e74-fea7cc6b8b2a"/>
    <xsd:import namespace="54c68d60-7d63-4002-8e14-5143441963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d09f60-37ca-4bd5-8e74-fea7cc6b8b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44bc8ca8-2ac0-42bc-83ca-496132f894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68d60-7d63-4002-8e14-5143441963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4c55ddc-0624-46ab-8401-1a097ea410e3}" ma:internalName="TaxCatchAll" ma:showField="CatchAllData" ma:web="54c68d60-7d63-4002-8e14-5143441963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596AD2-D6C3-4931-A2E1-97042B984F05}">
  <ds:schemaRefs>
    <ds:schemaRef ds:uri="http://schemas.microsoft.com/office/2006/metadata/properties"/>
    <ds:schemaRef ds:uri="http://schemas.microsoft.com/office/infopath/2007/PartnerControls"/>
    <ds:schemaRef ds:uri="03d09f60-37ca-4bd5-8e74-fea7cc6b8b2a"/>
    <ds:schemaRef ds:uri="54c68d60-7d63-4002-8e14-5143441963c5"/>
  </ds:schemaRefs>
</ds:datastoreItem>
</file>

<file path=customXml/itemProps2.xml><?xml version="1.0" encoding="utf-8"?>
<ds:datastoreItem xmlns:ds="http://schemas.openxmlformats.org/officeDocument/2006/customXml" ds:itemID="{E666A26E-7CAE-4190-ABCF-9B87D76B19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6ACBB7-71A0-40AA-984E-5C67F88E29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d09f60-37ca-4bd5-8e74-fea7cc6b8b2a"/>
    <ds:schemaRef ds:uri="54c68d60-7d63-4002-8e14-5143441963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414</Words>
  <Application>Microsoft Office PowerPoint</Application>
  <PresentationFormat>Širokoúhlá obrazovka</PresentationFormat>
  <Paragraphs>53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Arial Bold</vt:lpstr>
      <vt:lpstr>Calibri</vt:lpstr>
      <vt:lpstr>Calibri Light</vt:lpstr>
      <vt:lpstr>Motiv Office</vt:lpstr>
      <vt:lpstr>Prezentace aplikace PowerPoint</vt:lpstr>
      <vt:lpstr>Pokles porodnosti</vt:lpstr>
      <vt:lpstr>Pokles porodnosti</vt:lpstr>
      <vt:lpstr>Pokles porodnosti</vt:lpstr>
      <vt:lpstr>Dopady do veřejného dluhu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martina vlachova</dc:creator>
  <cp:lastModifiedBy>Hlaváček Michal</cp:lastModifiedBy>
  <cp:revision>18</cp:revision>
  <dcterms:created xsi:type="dcterms:W3CDTF">2018-06-25T19:49:09Z</dcterms:created>
  <dcterms:modified xsi:type="dcterms:W3CDTF">2026-05-05T12:04:26Z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0x01010014F6F96B3635EB47A61541A8B676E701</vt:lpwstr>
  </property>
  <property fmtid="{D5CDD505-2E9C-101B-9397-08002B2CF9AE}" pid="3" name="MediaServiceImageTags">
    <vt:lpwstr/>
  </property>
</Properties>
</file>