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1" r:id="rId3"/>
    <p:sldId id="273" r:id="rId4"/>
    <p:sldId id="257" r:id="rId5"/>
    <p:sldId id="258" r:id="rId6"/>
    <p:sldId id="281" r:id="rId7"/>
    <p:sldId id="259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3"/>
    <p:restoredTop sz="87591"/>
  </p:normalViewPr>
  <p:slideViewPr>
    <p:cSldViewPr snapToGrid="0">
      <p:cViewPr varScale="1">
        <p:scale>
          <a:sx n="46" d="100"/>
          <a:sy n="46" d="100"/>
        </p:scale>
        <p:origin x="168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C8D2F9-0C55-44C0-82BD-4D88FEB6E798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7C57B59-6289-40DB-B53F-DEBB542CEBE8}">
      <dgm:prSet/>
      <dgm:spPr/>
      <dgm:t>
        <a:bodyPr/>
        <a:lstStyle/>
        <a:p>
          <a:r>
            <a:rPr lang="cs-CZ" dirty="0">
              <a:latin typeface="Flama Semicond Book" panose="02000000000000000000" pitchFamily="2" charset="0"/>
            </a:rPr>
            <a:t>Výdaj státního rozpočtu se účtuje jako sociální dávka domácnostem</a:t>
          </a:r>
          <a:endParaRPr lang="en-US" dirty="0">
            <a:latin typeface="Flama Semicond Book" panose="02000000000000000000" pitchFamily="2" charset="0"/>
          </a:endParaRPr>
        </a:p>
      </dgm:t>
    </dgm:pt>
    <dgm:pt modelId="{EB2E2A36-80CE-4AD5-B242-6C1FE76CA89A}" type="parTrans" cxnId="{B49C8054-C14A-4EFC-9879-5104C2783BCC}">
      <dgm:prSet/>
      <dgm:spPr/>
      <dgm:t>
        <a:bodyPr/>
        <a:lstStyle/>
        <a:p>
          <a:endParaRPr lang="en-US"/>
        </a:p>
      </dgm:t>
    </dgm:pt>
    <dgm:pt modelId="{B2D6EE83-DE5C-45AD-9376-C9C5432B0325}" type="sibTrans" cxnId="{B49C8054-C14A-4EFC-9879-5104C2783BCC}">
      <dgm:prSet phldrT="1"/>
      <dgm:spPr/>
      <dgm:t>
        <a:bodyPr/>
        <a:lstStyle/>
        <a:p>
          <a:r>
            <a:rPr lang="en-US"/>
            <a:t>1</a:t>
          </a:r>
        </a:p>
      </dgm:t>
    </dgm:pt>
    <dgm:pt modelId="{289CB4AE-381F-438D-BCAD-D0C0907BDC72}">
      <dgm:prSet/>
      <dgm:spPr/>
      <dgm:t>
        <a:bodyPr/>
        <a:lstStyle/>
        <a:p>
          <a:r>
            <a:rPr lang="cs-CZ" dirty="0">
              <a:latin typeface="Flama Semicond Book" panose="02000000000000000000" pitchFamily="2" charset="0"/>
            </a:rPr>
            <a:t>Domácnosti si z této sociální dávky „hradí zdravotní pojištění“, které je příjmem VZP</a:t>
          </a:r>
          <a:endParaRPr lang="en-US" dirty="0">
            <a:latin typeface="Flama Semicond Book" panose="02000000000000000000" pitchFamily="2" charset="0"/>
          </a:endParaRPr>
        </a:p>
      </dgm:t>
    </dgm:pt>
    <dgm:pt modelId="{1C7A0FEA-2A46-4160-A943-4965745B454B}" type="parTrans" cxnId="{8033A4B8-74BB-4232-9DCB-6445E57F8686}">
      <dgm:prSet/>
      <dgm:spPr/>
      <dgm:t>
        <a:bodyPr/>
        <a:lstStyle/>
        <a:p>
          <a:endParaRPr lang="en-US"/>
        </a:p>
      </dgm:t>
    </dgm:pt>
    <dgm:pt modelId="{CE3D43AD-BD39-46D7-B262-FB41BF1580C1}" type="sibTrans" cxnId="{8033A4B8-74BB-4232-9DCB-6445E57F8686}">
      <dgm:prSet phldrT="2"/>
      <dgm:spPr/>
      <dgm:t>
        <a:bodyPr/>
        <a:lstStyle/>
        <a:p>
          <a:r>
            <a:rPr lang="en-US"/>
            <a:t>2</a:t>
          </a:r>
        </a:p>
      </dgm:t>
    </dgm:pt>
    <dgm:pt modelId="{38D51B7E-D90A-4D3D-B53B-8CC47C58C00C}">
      <dgm:prSet/>
      <dgm:spPr/>
      <dgm:t>
        <a:bodyPr/>
        <a:lstStyle/>
        <a:p>
          <a:r>
            <a:rPr lang="cs-CZ" dirty="0">
              <a:latin typeface="Flama Semicond Book" panose="02000000000000000000" pitchFamily="2" charset="0"/>
            </a:rPr>
            <a:t>VZP z těchto prostředků platí zdravotní péči</a:t>
          </a:r>
          <a:endParaRPr lang="en-US" dirty="0">
            <a:latin typeface="Flama Semicond Book" panose="02000000000000000000" pitchFamily="2" charset="0"/>
          </a:endParaRPr>
        </a:p>
      </dgm:t>
    </dgm:pt>
    <dgm:pt modelId="{FAA5A44E-26E4-4086-9A58-CCFC0D89D5B9}" type="parTrans" cxnId="{D396BDBD-E361-409D-9A18-A827AEA405D4}">
      <dgm:prSet/>
      <dgm:spPr/>
      <dgm:t>
        <a:bodyPr/>
        <a:lstStyle/>
        <a:p>
          <a:endParaRPr lang="en-US"/>
        </a:p>
      </dgm:t>
    </dgm:pt>
    <dgm:pt modelId="{6E67BF26-E7D1-48B5-9FD1-25D2C479C989}" type="sibTrans" cxnId="{D396BDBD-E361-409D-9A18-A827AEA405D4}">
      <dgm:prSet phldrT="3"/>
      <dgm:spPr/>
      <dgm:t>
        <a:bodyPr/>
        <a:lstStyle/>
        <a:p>
          <a:r>
            <a:rPr lang="en-US"/>
            <a:t>3</a:t>
          </a:r>
        </a:p>
      </dgm:t>
    </dgm:pt>
    <dgm:pt modelId="{BE54DF0D-DB76-44D1-8181-7667D879E10B}">
      <dgm:prSet/>
      <dgm:spPr/>
      <dgm:t>
        <a:bodyPr/>
        <a:lstStyle/>
        <a:p>
          <a:r>
            <a:rPr lang="cs-CZ" dirty="0">
              <a:latin typeface="Flama Semicond Book" panose="02000000000000000000" pitchFamily="2" charset="0"/>
            </a:rPr>
            <a:t>Výsledkem je dvojité započítání na výdajích a jednou na příjmech</a:t>
          </a:r>
          <a:endParaRPr lang="en-US" dirty="0">
            <a:latin typeface="Flama Semicond Book" panose="02000000000000000000" pitchFamily="2" charset="0"/>
          </a:endParaRPr>
        </a:p>
      </dgm:t>
    </dgm:pt>
    <dgm:pt modelId="{D1873B96-871B-43F7-B651-7B3EE08981E5}" type="parTrans" cxnId="{C46E0BBA-DC6F-4126-9123-5BDF10BBCF95}">
      <dgm:prSet/>
      <dgm:spPr/>
      <dgm:t>
        <a:bodyPr/>
        <a:lstStyle/>
        <a:p>
          <a:endParaRPr lang="en-US"/>
        </a:p>
      </dgm:t>
    </dgm:pt>
    <dgm:pt modelId="{9E54ABC9-9D73-4C71-A6C0-FD12D3C24D84}" type="sibTrans" cxnId="{C46E0BBA-DC6F-4126-9123-5BDF10BBCF95}">
      <dgm:prSet phldrT="4"/>
      <dgm:spPr/>
      <dgm:t>
        <a:bodyPr/>
        <a:lstStyle/>
        <a:p>
          <a:r>
            <a:rPr lang="en-US" dirty="0"/>
            <a:t>=</a:t>
          </a:r>
        </a:p>
      </dgm:t>
    </dgm:pt>
    <dgm:pt modelId="{6147A6BE-263A-BE41-9182-3BBB4B4ED3CA}" type="pres">
      <dgm:prSet presAssocID="{88C8D2F9-0C55-44C0-82BD-4D88FEB6E798}" presName="Name0" presStyleCnt="0">
        <dgm:presLayoutVars>
          <dgm:animLvl val="lvl"/>
          <dgm:resizeHandles val="exact"/>
        </dgm:presLayoutVars>
      </dgm:prSet>
      <dgm:spPr/>
    </dgm:pt>
    <dgm:pt modelId="{F05FDC9E-C06F-D844-84B3-E1D27B715550}" type="pres">
      <dgm:prSet presAssocID="{37C57B59-6289-40DB-B53F-DEBB542CEBE8}" presName="compositeNode" presStyleCnt="0">
        <dgm:presLayoutVars>
          <dgm:bulletEnabled val="1"/>
        </dgm:presLayoutVars>
      </dgm:prSet>
      <dgm:spPr/>
    </dgm:pt>
    <dgm:pt modelId="{431DF2DF-EC82-CE4B-A46B-7776CF401799}" type="pres">
      <dgm:prSet presAssocID="{37C57B59-6289-40DB-B53F-DEBB542CEBE8}" presName="bgRect" presStyleLbl="bgAccFollowNode1" presStyleIdx="0" presStyleCnt="4"/>
      <dgm:spPr/>
    </dgm:pt>
    <dgm:pt modelId="{DBA961A8-5A26-6E46-92EC-17697B87F633}" type="pres">
      <dgm:prSet presAssocID="{B2D6EE83-DE5C-45AD-9376-C9C5432B0325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BE677E32-26CC-644C-AC4A-87D8A3458FEF}" type="pres">
      <dgm:prSet presAssocID="{37C57B59-6289-40DB-B53F-DEBB542CEBE8}" presName="bottomLine" presStyleLbl="alignNode1" presStyleIdx="1" presStyleCnt="8">
        <dgm:presLayoutVars/>
      </dgm:prSet>
      <dgm:spPr/>
    </dgm:pt>
    <dgm:pt modelId="{C9281D52-42BE-7941-BD7C-4D3F2C143822}" type="pres">
      <dgm:prSet presAssocID="{37C57B59-6289-40DB-B53F-DEBB542CEBE8}" presName="nodeText" presStyleLbl="bgAccFollowNode1" presStyleIdx="0" presStyleCnt="4">
        <dgm:presLayoutVars>
          <dgm:bulletEnabled val="1"/>
        </dgm:presLayoutVars>
      </dgm:prSet>
      <dgm:spPr/>
    </dgm:pt>
    <dgm:pt modelId="{034A2710-F810-004E-AD53-61F2BDCEEE48}" type="pres">
      <dgm:prSet presAssocID="{B2D6EE83-DE5C-45AD-9376-C9C5432B0325}" presName="sibTrans" presStyleCnt="0"/>
      <dgm:spPr/>
    </dgm:pt>
    <dgm:pt modelId="{4CDB0A26-DBC4-9A44-9692-789960CE8D6A}" type="pres">
      <dgm:prSet presAssocID="{289CB4AE-381F-438D-BCAD-D0C0907BDC72}" presName="compositeNode" presStyleCnt="0">
        <dgm:presLayoutVars>
          <dgm:bulletEnabled val="1"/>
        </dgm:presLayoutVars>
      </dgm:prSet>
      <dgm:spPr/>
    </dgm:pt>
    <dgm:pt modelId="{4E533804-F38F-6044-9ACD-DFDD1ACB1C69}" type="pres">
      <dgm:prSet presAssocID="{289CB4AE-381F-438D-BCAD-D0C0907BDC72}" presName="bgRect" presStyleLbl="bgAccFollowNode1" presStyleIdx="1" presStyleCnt="4"/>
      <dgm:spPr/>
    </dgm:pt>
    <dgm:pt modelId="{861D4AD2-43FC-4A4B-9BFA-BF02AE1066EE}" type="pres">
      <dgm:prSet presAssocID="{CE3D43AD-BD39-46D7-B262-FB41BF1580C1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ABC8B692-F195-CB46-A610-FEDA4D2900A7}" type="pres">
      <dgm:prSet presAssocID="{289CB4AE-381F-438D-BCAD-D0C0907BDC72}" presName="bottomLine" presStyleLbl="alignNode1" presStyleIdx="3" presStyleCnt="8">
        <dgm:presLayoutVars/>
      </dgm:prSet>
      <dgm:spPr/>
    </dgm:pt>
    <dgm:pt modelId="{E5455B8C-1641-414B-A5D1-5FCFD65A286D}" type="pres">
      <dgm:prSet presAssocID="{289CB4AE-381F-438D-BCAD-D0C0907BDC72}" presName="nodeText" presStyleLbl="bgAccFollowNode1" presStyleIdx="1" presStyleCnt="4">
        <dgm:presLayoutVars>
          <dgm:bulletEnabled val="1"/>
        </dgm:presLayoutVars>
      </dgm:prSet>
      <dgm:spPr/>
    </dgm:pt>
    <dgm:pt modelId="{E771AF4B-A56F-5144-998E-828EB987C52B}" type="pres">
      <dgm:prSet presAssocID="{CE3D43AD-BD39-46D7-B262-FB41BF1580C1}" presName="sibTrans" presStyleCnt="0"/>
      <dgm:spPr/>
    </dgm:pt>
    <dgm:pt modelId="{105D17A4-DD96-A946-A26C-F94508825A5C}" type="pres">
      <dgm:prSet presAssocID="{38D51B7E-D90A-4D3D-B53B-8CC47C58C00C}" presName="compositeNode" presStyleCnt="0">
        <dgm:presLayoutVars>
          <dgm:bulletEnabled val="1"/>
        </dgm:presLayoutVars>
      </dgm:prSet>
      <dgm:spPr/>
    </dgm:pt>
    <dgm:pt modelId="{849E2119-5E25-7341-8C4B-5F16F5DB8870}" type="pres">
      <dgm:prSet presAssocID="{38D51B7E-D90A-4D3D-B53B-8CC47C58C00C}" presName="bgRect" presStyleLbl="bgAccFollowNode1" presStyleIdx="2" presStyleCnt="4"/>
      <dgm:spPr/>
    </dgm:pt>
    <dgm:pt modelId="{E05BED9F-159A-214E-8D93-DDE4343E9894}" type="pres">
      <dgm:prSet presAssocID="{6E67BF26-E7D1-48B5-9FD1-25D2C479C989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2118574E-A0C1-AA46-B825-91A5BA6D5665}" type="pres">
      <dgm:prSet presAssocID="{38D51B7E-D90A-4D3D-B53B-8CC47C58C00C}" presName="bottomLine" presStyleLbl="alignNode1" presStyleIdx="5" presStyleCnt="8">
        <dgm:presLayoutVars/>
      </dgm:prSet>
      <dgm:spPr/>
    </dgm:pt>
    <dgm:pt modelId="{F227D48B-9976-F24C-95F8-AF9B5AE3888A}" type="pres">
      <dgm:prSet presAssocID="{38D51B7E-D90A-4D3D-B53B-8CC47C58C00C}" presName="nodeText" presStyleLbl="bgAccFollowNode1" presStyleIdx="2" presStyleCnt="4">
        <dgm:presLayoutVars>
          <dgm:bulletEnabled val="1"/>
        </dgm:presLayoutVars>
      </dgm:prSet>
      <dgm:spPr/>
    </dgm:pt>
    <dgm:pt modelId="{CDA6D9C4-1109-664F-86AC-92F1FF2C80E6}" type="pres">
      <dgm:prSet presAssocID="{6E67BF26-E7D1-48B5-9FD1-25D2C479C989}" presName="sibTrans" presStyleCnt="0"/>
      <dgm:spPr/>
    </dgm:pt>
    <dgm:pt modelId="{C62EFB58-D782-634E-9C79-EE5E223BB4D2}" type="pres">
      <dgm:prSet presAssocID="{BE54DF0D-DB76-44D1-8181-7667D879E10B}" presName="compositeNode" presStyleCnt="0">
        <dgm:presLayoutVars>
          <dgm:bulletEnabled val="1"/>
        </dgm:presLayoutVars>
      </dgm:prSet>
      <dgm:spPr/>
    </dgm:pt>
    <dgm:pt modelId="{CB7BCCE3-965B-204F-B7CA-A730AE97E31A}" type="pres">
      <dgm:prSet presAssocID="{BE54DF0D-DB76-44D1-8181-7667D879E10B}" presName="bgRect" presStyleLbl="bgAccFollowNode1" presStyleIdx="3" presStyleCnt="4"/>
      <dgm:spPr/>
    </dgm:pt>
    <dgm:pt modelId="{2DA1AB4A-470E-4E4A-98F1-7F7B6E0CC212}" type="pres">
      <dgm:prSet presAssocID="{9E54ABC9-9D73-4C71-A6C0-FD12D3C24D84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1D527CFA-B7FF-E54E-8A2A-5740CA550A5A}" type="pres">
      <dgm:prSet presAssocID="{BE54DF0D-DB76-44D1-8181-7667D879E10B}" presName="bottomLine" presStyleLbl="alignNode1" presStyleIdx="7" presStyleCnt="8">
        <dgm:presLayoutVars/>
      </dgm:prSet>
      <dgm:spPr/>
    </dgm:pt>
    <dgm:pt modelId="{EB24044C-3BDC-5A44-82E0-F34B5A438CBF}" type="pres">
      <dgm:prSet presAssocID="{BE54DF0D-DB76-44D1-8181-7667D879E10B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C5AB5308-0DB9-0547-BC97-C71F41A528DC}" type="presOf" srcId="{37C57B59-6289-40DB-B53F-DEBB542CEBE8}" destId="{431DF2DF-EC82-CE4B-A46B-7776CF401799}" srcOrd="0" destOrd="0" presId="urn:microsoft.com/office/officeart/2016/7/layout/BasicLinearProcessNumbered"/>
    <dgm:cxn modelId="{55455717-66B4-DF42-9915-4F0EBC02F98A}" type="presOf" srcId="{9E54ABC9-9D73-4C71-A6C0-FD12D3C24D84}" destId="{2DA1AB4A-470E-4E4A-98F1-7F7B6E0CC212}" srcOrd="0" destOrd="0" presId="urn:microsoft.com/office/officeart/2016/7/layout/BasicLinearProcessNumbered"/>
    <dgm:cxn modelId="{B87A8F18-5AB6-D147-89F8-5AB22977BEB2}" type="presOf" srcId="{6E67BF26-E7D1-48B5-9FD1-25D2C479C989}" destId="{E05BED9F-159A-214E-8D93-DDE4343E9894}" srcOrd="0" destOrd="0" presId="urn:microsoft.com/office/officeart/2016/7/layout/BasicLinearProcessNumbered"/>
    <dgm:cxn modelId="{C723541E-E909-6046-AFE5-9D2500C20819}" type="presOf" srcId="{88C8D2F9-0C55-44C0-82BD-4D88FEB6E798}" destId="{6147A6BE-263A-BE41-9182-3BBB4B4ED3CA}" srcOrd="0" destOrd="0" presId="urn:microsoft.com/office/officeart/2016/7/layout/BasicLinearProcessNumbered"/>
    <dgm:cxn modelId="{AD4B5725-DEDC-644A-AE7C-1BFC5ED02AA3}" type="presOf" srcId="{289CB4AE-381F-438D-BCAD-D0C0907BDC72}" destId="{E5455B8C-1641-414B-A5D1-5FCFD65A286D}" srcOrd="1" destOrd="0" presId="urn:microsoft.com/office/officeart/2016/7/layout/BasicLinearProcessNumbered"/>
    <dgm:cxn modelId="{E3866D37-A8C0-FE4D-86C4-913E54E15983}" type="presOf" srcId="{38D51B7E-D90A-4D3D-B53B-8CC47C58C00C}" destId="{F227D48B-9976-F24C-95F8-AF9B5AE3888A}" srcOrd="1" destOrd="0" presId="urn:microsoft.com/office/officeart/2016/7/layout/BasicLinearProcessNumbered"/>
    <dgm:cxn modelId="{A587633C-B9FE-C84F-B1F2-549073EEBB0F}" type="presOf" srcId="{CE3D43AD-BD39-46D7-B262-FB41BF1580C1}" destId="{861D4AD2-43FC-4A4B-9BFA-BF02AE1066EE}" srcOrd="0" destOrd="0" presId="urn:microsoft.com/office/officeart/2016/7/layout/BasicLinearProcessNumbered"/>
    <dgm:cxn modelId="{DEC5A048-0EDB-394E-8F02-F3D2E6F2EF22}" type="presOf" srcId="{38D51B7E-D90A-4D3D-B53B-8CC47C58C00C}" destId="{849E2119-5E25-7341-8C4B-5F16F5DB8870}" srcOrd="0" destOrd="0" presId="urn:microsoft.com/office/officeart/2016/7/layout/BasicLinearProcessNumbered"/>
    <dgm:cxn modelId="{B49C8054-C14A-4EFC-9879-5104C2783BCC}" srcId="{88C8D2F9-0C55-44C0-82BD-4D88FEB6E798}" destId="{37C57B59-6289-40DB-B53F-DEBB542CEBE8}" srcOrd="0" destOrd="0" parTransId="{EB2E2A36-80CE-4AD5-B242-6C1FE76CA89A}" sibTransId="{B2D6EE83-DE5C-45AD-9376-C9C5432B0325}"/>
    <dgm:cxn modelId="{752C635A-BBF4-0042-B18B-76C2D2A57F70}" type="presOf" srcId="{B2D6EE83-DE5C-45AD-9376-C9C5432B0325}" destId="{DBA961A8-5A26-6E46-92EC-17697B87F633}" srcOrd="0" destOrd="0" presId="urn:microsoft.com/office/officeart/2016/7/layout/BasicLinearProcessNumbered"/>
    <dgm:cxn modelId="{0BCD6AAB-FF91-224D-B3EB-F284119543F0}" type="presOf" srcId="{37C57B59-6289-40DB-B53F-DEBB542CEBE8}" destId="{C9281D52-42BE-7941-BD7C-4D3F2C143822}" srcOrd="1" destOrd="0" presId="urn:microsoft.com/office/officeart/2016/7/layout/BasicLinearProcessNumbered"/>
    <dgm:cxn modelId="{4B1E29B8-E23F-EF41-89BE-CA18D2BA6C95}" type="presOf" srcId="{BE54DF0D-DB76-44D1-8181-7667D879E10B}" destId="{EB24044C-3BDC-5A44-82E0-F34B5A438CBF}" srcOrd="1" destOrd="0" presId="urn:microsoft.com/office/officeart/2016/7/layout/BasicLinearProcessNumbered"/>
    <dgm:cxn modelId="{EE2865B8-720E-B146-9756-B6D3A6EAA5B3}" type="presOf" srcId="{289CB4AE-381F-438D-BCAD-D0C0907BDC72}" destId="{4E533804-F38F-6044-9ACD-DFDD1ACB1C69}" srcOrd="0" destOrd="0" presId="urn:microsoft.com/office/officeart/2016/7/layout/BasicLinearProcessNumbered"/>
    <dgm:cxn modelId="{8033A4B8-74BB-4232-9DCB-6445E57F8686}" srcId="{88C8D2F9-0C55-44C0-82BD-4D88FEB6E798}" destId="{289CB4AE-381F-438D-BCAD-D0C0907BDC72}" srcOrd="1" destOrd="0" parTransId="{1C7A0FEA-2A46-4160-A943-4965745B454B}" sibTransId="{CE3D43AD-BD39-46D7-B262-FB41BF1580C1}"/>
    <dgm:cxn modelId="{C46E0BBA-DC6F-4126-9123-5BDF10BBCF95}" srcId="{88C8D2F9-0C55-44C0-82BD-4D88FEB6E798}" destId="{BE54DF0D-DB76-44D1-8181-7667D879E10B}" srcOrd="3" destOrd="0" parTransId="{D1873B96-871B-43F7-B651-7B3EE08981E5}" sibTransId="{9E54ABC9-9D73-4C71-A6C0-FD12D3C24D84}"/>
    <dgm:cxn modelId="{D396BDBD-E361-409D-9A18-A827AEA405D4}" srcId="{88C8D2F9-0C55-44C0-82BD-4D88FEB6E798}" destId="{38D51B7E-D90A-4D3D-B53B-8CC47C58C00C}" srcOrd="2" destOrd="0" parTransId="{FAA5A44E-26E4-4086-9A58-CCFC0D89D5B9}" sibTransId="{6E67BF26-E7D1-48B5-9FD1-25D2C479C989}"/>
    <dgm:cxn modelId="{F8364DFD-665D-E742-B8F8-D43D38A66938}" type="presOf" srcId="{BE54DF0D-DB76-44D1-8181-7667D879E10B}" destId="{CB7BCCE3-965B-204F-B7CA-A730AE97E31A}" srcOrd="0" destOrd="0" presId="urn:microsoft.com/office/officeart/2016/7/layout/BasicLinearProcessNumbered"/>
    <dgm:cxn modelId="{29AB89F1-5099-1C48-99D0-0CB2C6CCF6E5}" type="presParOf" srcId="{6147A6BE-263A-BE41-9182-3BBB4B4ED3CA}" destId="{F05FDC9E-C06F-D844-84B3-E1D27B715550}" srcOrd="0" destOrd="0" presId="urn:microsoft.com/office/officeart/2016/7/layout/BasicLinearProcessNumbered"/>
    <dgm:cxn modelId="{43497530-4092-3D41-859D-E63CE9968B0D}" type="presParOf" srcId="{F05FDC9E-C06F-D844-84B3-E1D27B715550}" destId="{431DF2DF-EC82-CE4B-A46B-7776CF401799}" srcOrd="0" destOrd="0" presId="urn:microsoft.com/office/officeart/2016/7/layout/BasicLinearProcessNumbered"/>
    <dgm:cxn modelId="{8B9C9BD0-E2BA-6140-8A47-9430679F9EC1}" type="presParOf" srcId="{F05FDC9E-C06F-D844-84B3-E1D27B715550}" destId="{DBA961A8-5A26-6E46-92EC-17697B87F633}" srcOrd="1" destOrd="0" presId="urn:microsoft.com/office/officeart/2016/7/layout/BasicLinearProcessNumbered"/>
    <dgm:cxn modelId="{CB859F4D-05A9-0549-9E09-03821EF97495}" type="presParOf" srcId="{F05FDC9E-C06F-D844-84B3-E1D27B715550}" destId="{BE677E32-26CC-644C-AC4A-87D8A3458FEF}" srcOrd="2" destOrd="0" presId="urn:microsoft.com/office/officeart/2016/7/layout/BasicLinearProcessNumbered"/>
    <dgm:cxn modelId="{4CE7747F-9573-BD4D-915B-EB8807CC14C6}" type="presParOf" srcId="{F05FDC9E-C06F-D844-84B3-E1D27B715550}" destId="{C9281D52-42BE-7941-BD7C-4D3F2C143822}" srcOrd="3" destOrd="0" presId="urn:microsoft.com/office/officeart/2016/7/layout/BasicLinearProcessNumbered"/>
    <dgm:cxn modelId="{6C0AF6D4-7655-3D4B-B5B3-D076BDCF690D}" type="presParOf" srcId="{6147A6BE-263A-BE41-9182-3BBB4B4ED3CA}" destId="{034A2710-F810-004E-AD53-61F2BDCEEE48}" srcOrd="1" destOrd="0" presId="urn:microsoft.com/office/officeart/2016/7/layout/BasicLinearProcessNumbered"/>
    <dgm:cxn modelId="{847F48C1-FA4C-DF40-AB28-E1698C454BFB}" type="presParOf" srcId="{6147A6BE-263A-BE41-9182-3BBB4B4ED3CA}" destId="{4CDB0A26-DBC4-9A44-9692-789960CE8D6A}" srcOrd="2" destOrd="0" presId="urn:microsoft.com/office/officeart/2016/7/layout/BasicLinearProcessNumbered"/>
    <dgm:cxn modelId="{2182CC5E-9444-F34E-B40F-79AA89E0A07E}" type="presParOf" srcId="{4CDB0A26-DBC4-9A44-9692-789960CE8D6A}" destId="{4E533804-F38F-6044-9ACD-DFDD1ACB1C69}" srcOrd="0" destOrd="0" presId="urn:microsoft.com/office/officeart/2016/7/layout/BasicLinearProcessNumbered"/>
    <dgm:cxn modelId="{5FBF05A6-FDDC-D745-B52F-0C3C482F5C4B}" type="presParOf" srcId="{4CDB0A26-DBC4-9A44-9692-789960CE8D6A}" destId="{861D4AD2-43FC-4A4B-9BFA-BF02AE1066EE}" srcOrd="1" destOrd="0" presId="urn:microsoft.com/office/officeart/2016/7/layout/BasicLinearProcessNumbered"/>
    <dgm:cxn modelId="{2E293309-18E3-9441-BC33-D22F1F364A61}" type="presParOf" srcId="{4CDB0A26-DBC4-9A44-9692-789960CE8D6A}" destId="{ABC8B692-F195-CB46-A610-FEDA4D2900A7}" srcOrd="2" destOrd="0" presId="urn:microsoft.com/office/officeart/2016/7/layout/BasicLinearProcessNumbered"/>
    <dgm:cxn modelId="{9FA8C856-E806-FD49-9D16-0813F1922C03}" type="presParOf" srcId="{4CDB0A26-DBC4-9A44-9692-789960CE8D6A}" destId="{E5455B8C-1641-414B-A5D1-5FCFD65A286D}" srcOrd="3" destOrd="0" presId="urn:microsoft.com/office/officeart/2016/7/layout/BasicLinearProcessNumbered"/>
    <dgm:cxn modelId="{388DABFA-D9A8-DF4D-8F00-4751F8EE26B0}" type="presParOf" srcId="{6147A6BE-263A-BE41-9182-3BBB4B4ED3CA}" destId="{E771AF4B-A56F-5144-998E-828EB987C52B}" srcOrd="3" destOrd="0" presId="urn:microsoft.com/office/officeart/2016/7/layout/BasicLinearProcessNumbered"/>
    <dgm:cxn modelId="{C48E4A48-4596-8D47-8C19-4BF52218EB37}" type="presParOf" srcId="{6147A6BE-263A-BE41-9182-3BBB4B4ED3CA}" destId="{105D17A4-DD96-A946-A26C-F94508825A5C}" srcOrd="4" destOrd="0" presId="urn:microsoft.com/office/officeart/2016/7/layout/BasicLinearProcessNumbered"/>
    <dgm:cxn modelId="{914108CC-7A0A-724B-9F8F-AC2F90BCB9A5}" type="presParOf" srcId="{105D17A4-DD96-A946-A26C-F94508825A5C}" destId="{849E2119-5E25-7341-8C4B-5F16F5DB8870}" srcOrd="0" destOrd="0" presId="urn:microsoft.com/office/officeart/2016/7/layout/BasicLinearProcessNumbered"/>
    <dgm:cxn modelId="{AD1F84BD-D0DD-6040-8040-51B22F2D6728}" type="presParOf" srcId="{105D17A4-DD96-A946-A26C-F94508825A5C}" destId="{E05BED9F-159A-214E-8D93-DDE4343E9894}" srcOrd="1" destOrd="0" presId="urn:microsoft.com/office/officeart/2016/7/layout/BasicLinearProcessNumbered"/>
    <dgm:cxn modelId="{2CB54539-26B6-A043-B00B-3C3C79ECEDAD}" type="presParOf" srcId="{105D17A4-DD96-A946-A26C-F94508825A5C}" destId="{2118574E-A0C1-AA46-B825-91A5BA6D5665}" srcOrd="2" destOrd="0" presId="urn:microsoft.com/office/officeart/2016/7/layout/BasicLinearProcessNumbered"/>
    <dgm:cxn modelId="{A4E9755F-9A9F-AB48-B7F6-768CC906D31B}" type="presParOf" srcId="{105D17A4-DD96-A946-A26C-F94508825A5C}" destId="{F227D48B-9976-F24C-95F8-AF9B5AE3888A}" srcOrd="3" destOrd="0" presId="urn:microsoft.com/office/officeart/2016/7/layout/BasicLinearProcessNumbered"/>
    <dgm:cxn modelId="{4F98043F-A7C5-4149-B46E-4E9C03CC62D2}" type="presParOf" srcId="{6147A6BE-263A-BE41-9182-3BBB4B4ED3CA}" destId="{CDA6D9C4-1109-664F-86AC-92F1FF2C80E6}" srcOrd="5" destOrd="0" presId="urn:microsoft.com/office/officeart/2016/7/layout/BasicLinearProcessNumbered"/>
    <dgm:cxn modelId="{5C759645-0A50-314D-9991-088BDE1C728C}" type="presParOf" srcId="{6147A6BE-263A-BE41-9182-3BBB4B4ED3CA}" destId="{C62EFB58-D782-634E-9C79-EE5E223BB4D2}" srcOrd="6" destOrd="0" presId="urn:microsoft.com/office/officeart/2016/7/layout/BasicLinearProcessNumbered"/>
    <dgm:cxn modelId="{D0C7D2D0-582F-224B-82F7-CB55A88FDAD1}" type="presParOf" srcId="{C62EFB58-D782-634E-9C79-EE5E223BB4D2}" destId="{CB7BCCE3-965B-204F-B7CA-A730AE97E31A}" srcOrd="0" destOrd="0" presId="urn:microsoft.com/office/officeart/2016/7/layout/BasicLinearProcessNumbered"/>
    <dgm:cxn modelId="{818B35DD-1ABD-754C-BF4E-8E9008F605A6}" type="presParOf" srcId="{C62EFB58-D782-634E-9C79-EE5E223BB4D2}" destId="{2DA1AB4A-470E-4E4A-98F1-7F7B6E0CC212}" srcOrd="1" destOrd="0" presId="urn:microsoft.com/office/officeart/2016/7/layout/BasicLinearProcessNumbered"/>
    <dgm:cxn modelId="{6EA51880-7545-1B43-B8D2-0F7F6AE076BB}" type="presParOf" srcId="{C62EFB58-D782-634E-9C79-EE5E223BB4D2}" destId="{1D527CFA-B7FF-E54E-8A2A-5740CA550A5A}" srcOrd="2" destOrd="0" presId="urn:microsoft.com/office/officeart/2016/7/layout/BasicLinearProcessNumbered"/>
    <dgm:cxn modelId="{8A4C5ADE-85E8-DC49-898B-9C023ED85194}" type="presParOf" srcId="{C62EFB58-D782-634E-9C79-EE5E223BB4D2}" destId="{EB24044C-3BDC-5A44-82E0-F34B5A438CBF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DF2DF-EC82-CE4B-A46B-7776CF401799}">
      <dsp:nvSpPr>
        <dsp:cNvPr id="0" name=""/>
        <dsp:cNvSpPr/>
      </dsp:nvSpPr>
      <dsp:spPr>
        <a:xfrm>
          <a:off x="3080" y="263599"/>
          <a:ext cx="2444055" cy="342167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latin typeface="Flama Semicond Book" panose="02000000000000000000" pitchFamily="2" charset="0"/>
            </a:rPr>
            <a:t>Výdaj státního rozpočtu se účtuje jako sociální dávka domácnostem</a:t>
          </a:r>
          <a:endParaRPr lang="en-US" sz="1900" kern="1200" dirty="0">
            <a:latin typeface="Flama Semicond Book" panose="02000000000000000000" pitchFamily="2" charset="0"/>
          </a:endParaRPr>
        </a:p>
      </dsp:txBody>
      <dsp:txXfrm>
        <a:off x="3080" y="1563836"/>
        <a:ext cx="2444055" cy="2053006"/>
      </dsp:txXfrm>
    </dsp:sp>
    <dsp:sp modelId="{DBA961A8-5A26-6E46-92EC-17697B87F633}">
      <dsp:nvSpPr>
        <dsp:cNvPr id="0" name=""/>
        <dsp:cNvSpPr/>
      </dsp:nvSpPr>
      <dsp:spPr>
        <a:xfrm>
          <a:off x="711856" y="605766"/>
          <a:ext cx="1026503" cy="102650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756094"/>
        <a:ext cx="725847" cy="725847"/>
      </dsp:txXfrm>
    </dsp:sp>
    <dsp:sp modelId="{BE677E32-26CC-644C-AC4A-87D8A3458FEF}">
      <dsp:nvSpPr>
        <dsp:cNvPr id="0" name=""/>
        <dsp:cNvSpPr/>
      </dsp:nvSpPr>
      <dsp:spPr>
        <a:xfrm>
          <a:off x="3080" y="3685204"/>
          <a:ext cx="2444055" cy="72"/>
        </a:xfrm>
        <a:prstGeom prst="rect">
          <a:avLst/>
        </a:prstGeom>
        <a:solidFill>
          <a:schemeClr val="accent5">
            <a:hueOff val="-1736021"/>
            <a:satOff val="-118"/>
            <a:lumOff val="280"/>
            <a:alphaOff val="0"/>
          </a:schemeClr>
        </a:solidFill>
        <a:ln w="19050" cap="flat" cmpd="sng" algn="ctr">
          <a:solidFill>
            <a:schemeClr val="accent5">
              <a:hueOff val="-1736021"/>
              <a:satOff val="-118"/>
              <a:lumOff val="28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533804-F38F-6044-9ACD-DFDD1ACB1C69}">
      <dsp:nvSpPr>
        <dsp:cNvPr id="0" name=""/>
        <dsp:cNvSpPr/>
      </dsp:nvSpPr>
      <dsp:spPr>
        <a:xfrm>
          <a:off x="2691541" y="263599"/>
          <a:ext cx="2444055" cy="3421677"/>
        </a:xfrm>
        <a:prstGeom prst="rect">
          <a:avLst/>
        </a:prstGeom>
        <a:solidFill>
          <a:schemeClr val="accent5">
            <a:tint val="40000"/>
            <a:alpha val="90000"/>
            <a:hueOff val="-3981555"/>
            <a:satOff val="889"/>
            <a:lumOff val="134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3981555"/>
              <a:satOff val="889"/>
              <a:lumOff val="1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latin typeface="Flama Semicond Book" panose="02000000000000000000" pitchFamily="2" charset="0"/>
            </a:rPr>
            <a:t>Domácnosti si z této sociální dávky „hradí zdravotní pojištění“, které je příjmem VZP</a:t>
          </a:r>
          <a:endParaRPr lang="en-US" sz="1900" kern="1200" dirty="0">
            <a:latin typeface="Flama Semicond Book" panose="02000000000000000000" pitchFamily="2" charset="0"/>
          </a:endParaRPr>
        </a:p>
      </dsp:txBody>
      <dsp:txXfrm>
        <a:off x="2691541" y="1563836"/>
        <a:ext cx="2444055" cy="2053006"/>
      </dsp:txXfrm>
    </dsp:sp>
    <dsp:sp modelId="{861D4AD2-43FC-4A4B-9BFA-BF02AE1066EE}">
      <dsp:nvSpPr>
        <dsp:cNvPr id="0" name=""/>
        <dsp:cNvSpPr/>
      </dsp:nvSpPr>
      <dsp:spPr>
        <a:xfrm>
          <a:off x="3400317" y="605766"/>
          <a:ext cx="1026503" cy="1026503"/>
        </a:xfrm>
        <a:prstGeom prst="ellipse">
          <a:avLst/>
        </a:prstGeom>
        <a:solidFill>
          <a:schemeClr val="accent5">
            <a:hueOff val="-3472043"/>
            <a:satOff val="-236"/>
            <a:lumOff val="560"/>
            <a:alphaOff val="0"/>
          </a:schemeClr>
        </a:solidFill>
        <a:ln w="19050" cap="flat" cmpd="sng" algn="ctr">
          <a:solidFill>
            <a:schemeClr val="accent5">
              <a:hueOff val="-3472043"/>
              <a:satOff val="-236"/>
              <a:lumOff val="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50645" y="756094"/>
        <a:ext cx="725847" cy="725847"/>
      </dsp:txXfrm>
    </dsp:sp>
    <dsp:sp modelId="{ABC8B692-F195-CB46-A610-FEDA4D2900A7}">
      <dsp:nvSpPr>
        <dsp:cNvPr id="0" name=""/>
        <dsp:cNvSpPr/>
      </dsp:nvSpPr>
      <dsp:spPr>
        <a:xfrm>
          <a:off x="2691541" y="3685204"/>
          <a:ext cx="2444055" cy="72"/>
        </a:xfrm>
        <a:prstGeom prst="rect">
          <a:avLst/>
        </a:prstGeom>
        <a:solidFill>
          <a:schemeClr val="accent5">
            <a:hueOff val="-5208064"/>
            <a:satOff val="-354"/>
            <a:lumOff val="840"/>
            <a:alphaOff val="0"/>
          </a:schemeClr>
        </a:solidFill>
        <a:ln w="19050" cap="flat" cmpd="sng" algn="ctr">
          <a:solidFill>
            <a:schemeClr val="accent5">
              <a:hueOff val="-5208064"/>
              <a:satOff val="-354"/>
              <a:lumOff val="84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E2119-5E25-7341-8C4B-5F16F5DB8870}">
      <dsp:nvSpPr>
        <dsp:cNvPr id="0" name=""/>
        <dsp:cNvSpPr/>
      </dsp:nvSpPr>
      <dsp:spPr>
        <a:xfrm>
          <a:off x="5380002" y="263599"/>
          <a:ext cx="2444055" cy="3421677"/>
        </a:xfrm>
        <a:prstGeom prst="rect">
          <a:avLst/>
        </a:prstGeom>
        <a:solidFill>
          <a:schemeClr val="accent5">
            <a:tint val="40000"/>
            <a:alpha val="90000"/>
            <a:hueOff val="-7963110"/>
            <a:satOff val="1778"/>
            <a:lumOff val="26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7963110"/>
              <a:satOff val="1778"/>
              <a:lumOff val="2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latin typeface="Flama Semicond Book" panose="02000000000000000000" pitchFamily="2" charset="0"/>
            </a:rPr>
            <a:t>VZP z těchto prostředků platí zdravotní péči</a:t>
          </a:r>
          <a:endParaRPr lang="en-US" sz="1900" kern="1200" dirty="0">
            <a:latin typeface="Flama Semicond Book" panose="02000000000000000000" pitchFamily="2" charset="0"/>
          </a:endParaRPr>
        </a:p>
      </dsp:txBody>
      <dsp:txXfrm>
        <a:off x="5380002" y="1563836"/>
        <a:ext cx="2444055" cy="2053006"/>
      </dsp:txXfrm>
    </dsp:sp>
    <dsp:sp modelId="{E05BED9F-159A-214E-8D93-DDE4343E9894}">
      <dsp:nvSpPr>
        <dsp:cNvPr id="0" name=""/>
        <dsp:cNvSpPr/>
      </dsp:nvSpPr>
      <dsp:spPr>
        <a:xfrm>
          <a:off x="6088778" y="605766"/>
          <a:ext cx="1026503" cy="1026503"/>
        </a:xfrm>
        <a:prstGeom prst="ellipse">
          <a:avLst/>
        </a:prstGeom>
        <a:solidFill>
          <a:schemeClr val="accent5">
            <a:hueOff val="-6944086"/>
            <a:satOff val="-472"/>
            <a:lumOff val="1121"/>
            <a:alphaOff val="0"/>
          </a:schemeClr>
        </a:solidFill>
        <a:ln w="19050" cap="flat" cmpd="sng" algn="ctr">
          <a:solidFill>
            <a:schemeClr val="accent5">
              <a:hueOff val="-6944086"/>
              <a:satOff val="-472"/>
              <a:lumOff val="11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39106" y="756094"/>
        <a:ext cx="725847" cy="725847"/>
      </dsp:txXfrm>
    </dsp:sp>
    <dsp:sp modelId="{2118574E-A0C1-AA46-B825-91A5BA6D5665}">
      <dsp:nvSpPr>
        <dsp:cNvPr id="0" name=""/>
        <dsp:cNvSpPr/>
      </dsp:nvSpPr>
      <dsp:spPr>
        <a:xfrm>
          <a:off x="5380002" y="3685204"/>
          <a:ext cx="2444055" cy="72"/>
        </a:xfrm>
        <a:prstGeom prst="rect">
          <a:avLst/>
        </a:prstGeom>
        <a:solidFill>
          <a:schemeClr val="accent5">
            <a:hueOff val="-8680107"/>
            <a:satOff val="-590"/>
            <a:lumOff val="1401"/>
            <a:alphaOff val="0"/>
          </a:schemeClr>
        </a:solidFill>
        <a:ln w="19050" cap="flat" cmpd="sng" algn="ctr">
          <a:solidFill>
            <a:schemeClr val="accent5">
              <a:hueOff val="-8680107"/>
              <a:satOff val="-590"/>
              <a:lumOff val="14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7BCCE3-965B-204F-B7CA-A730AE97E31A}">
      <dsp:nvSpPr>
        <dsp:cNvPr id="0" name=""/>
        <dsp:cNvSpPr/>
      </dsp:nvSpPr>
      <dsp:spPr>
        <a:xfrm>
          <a:off x="8068463" y="263599"/>
          <a:ext cx="2444055" cy="3421677"/>
        </a:xfrm>
        <a:prstGeom prst="rect">
          <a:avLst/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 dirty="0">
              <a:latin typeface="Flama Semicond Book" panose="02000000000000000000" pitchFamily="2" charset="0"/>
            </a:rPr>
            <a:t>Výsledkem je dvojité započítání na výdajích a jednou na příjmech</a:t>
          </a:r>
          <a:endParaRPr lang="en-US" sz="1900" kern="1200" dirty="0">
            <a:latin typeface="Flama Semicond Book" panose="02000000000000000000" pitchFamily="2" charset="0"/>
          </a:endParaRPr>
        </a:p>
      </dsp:txBody>
      <dsp:txXfrm>
        <a:off x="8068463" y="1563836"/>
        <a:ext cx="2444055" cy="2053006"/>
      </dsp:txXfrm>
    </dsp:sp>
    <dsp:sp modelId="{2DA1AB4A-470E-4E4A-98F1-7F7B6E0CC212}">
      <dsp:nvSpPr>
        <dsp:cNvPr id="0" name=""/>
        <dsp:cNvSpPr/>
      </dsp:nvSpPr>
      <dsp:spPr>
        <a:xfrm>
          <a:off x="8777239" y="605766"/>
          <a:ext cx="1026503" cy="1026503"/>
        </a:xfrm>
        <a:prstGeom prst="ellipse">
          <a:avLst/>
        </a:prstGeom>
        <a:solidFill>
          <a:schemeClr val="accent5">
            <a:hueOff val="-10416129"/>
            <a:satOff val="-708"/>
            <a:lumOff val="1681"/>
            <a:alphaOff val="0"/>
          </a:schemeClr>
        </a:solidFill>
        <a:ln w="19050" cap="flat" cmpd="sng" algn="ctr">
          <a:solidFill>
            <a:schemeClr val="accent5">
              <a:hueOff val="-10416129"/>
              <a:satOff val="-708"/>
              <a:lumOff val="16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=</a:t>
          </a:r>
        </a:p>
      </dsp:txBody>
      <dsp:txXfrm>
        <a:off x="8927567" y="756094"/>
        <a:ext cx="725847" cy="725847"/>
      </dsp:txXfrm>
    </dsp:sp>
    <dsp:sp modelId="{1D527CFA-B7FF-E54E-8A2A-5740CA550A5A}">
      <dsp:nvSpPr>
        <dsp:cNvPr id="0" name=""/>
        <dsp:cNvSpPr/>
      </dsp:nvSpPr>
      <dsp:spPr>
        <a:xfrm>
          <a:off x="8068463" y="3685204"/>
          <a:ext cx="2444055" cy="72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BCB09-A2E4-5F49-AE5D-C5B4D0F2D386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01F43-5FDA-894F-8444-1FCF574C31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93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052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12309-E8FA-54A3-D543-14BE8C6EE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BB2CE01-9785-3C9C-1878-16BE46A8E9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917A345-9409-3C44-4863-125332C141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9E2D14-0419-A6A2-3B27-8C8CC168B2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310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27A70-512F-7A1E-ED60-F26B66AA0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90DE897-9B6C-2792-61DA-4366006583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1CECBAC-19FF-D948-0481-E411A3ABF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9BF264-98B1-D72E-DE49-8844C75BEB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132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BC1AE-789F-5314-B73E-E36F7F808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371FEDA-BCE1-3752-AB0A-34F970081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F73004B-CF86-6324-980B-FDBB2CEF5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59D595-D60A-EE0E-A912-451587A03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987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63B7A-01EE-E29D-6B2F-010240543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95BB447-0923-14FE-B21F-72B61267C1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4666628-B3A4-AE9F-EE1B-8C251C8E1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C670B2-AD9C-0BB2-660C-069E800D94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719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A3215-1D51-0273-8A49-A7F45175B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C8C9B11-6DB9-0076-589A-97897651C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BA70B6A-ECCD-F11B-C81F-1DAAD361F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40A263-A552-64AD-5DD5-92F8A0210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1113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A7002-C610-9711-3E3A-254020DB4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7D71B3F-6EA9-0D6D-0B55-9A45A083D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A68A8DB-E56D-F4AF-29A9-18E2DFAD3B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43B4B9F-1130-4322-5C23-16BB9ED7F8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049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24FCC-0E2B-F0B1-D65B-C2B517CB2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BD1ECFE-2981-025C-C4B5-9B73E46030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D8CAA97-5C1E-12CD-6D87-DB9CA0A0E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CC2566-94B5-DD42-F7BA-4CB99D531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388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061ED-C833-CC54-A695-54D41DFAE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118FEA2-F569-AB41-B9E6-C08CD137D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736C251-9D03-FC8A-C587-EDCCA10BC6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93058-40CE-2381-3BDE-DAE50EA59E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4539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5AEFD-3058-5C22-6C94-6DD719065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2F95490-F08F-26E1-5ACD-EE86778717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925E429-3811-117E-F779-E8E47C8066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80A0BA-7E61-90A5-2A75-05D079537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427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8216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563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493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514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E2974-85D7-6002-478B-B0C3F7BAE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DAF9815-A56C-BE8B-7EB6-2C2E5BECCD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C0AF644-2967-38AC-499C-FB2B67FF67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AEB63B-B92F-5270-3875-C10FDCC3F0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6252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9305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B6A85-AC3F-8E46-855F-DD6491ACA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8C2769C-E14F-7D64-8C9A-2C35113149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A91F36D-E3DC-6649-0718-F58CCED383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15CC7C6-91D7-A5DD-972C-D10B396CB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141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76136-16F4-721C-750C-E9D08F77F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7F42F54-56FA-339A-4F93-3055D13A1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B799301-E76B-A8FC-BB5C-55C9136533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7EE859-8363-5813-E581-587F09683F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01F43-5FDA-894F-8444-1FCF574C31F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3831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9B9E4F-08E4-AF7A-CC2F-B72A01135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2A9CF6-A780-2056-D9AF-0A31E1FC19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77110A-B4E2-40F2-0B54-DC4111C5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661523-ADF2-9CEA-8247-D499F28D3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A0372E-925F-8C34-4CC8-5F41D0481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122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8090E-59F3-3B8D-9FDC-7C133771A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4501BAD-1FFE-379E-A0EA-3D87A9891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390C40-E980-895B-6608-C81383350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EC9932-6A53-2F23-F5A5-D9A5A9636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8DB68F-C3EE-42E2-DEEB-FA7001F67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8904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E74568D-38E8-BF40-47EE-1DA20F841F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702703F-658B-9DF2-6698-22E0E35AB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CC67F0-9960-9B53-3A1C-3B52C6698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81665BB-B2F0-CDBC-6FC1-6F650D91F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D26314-32A2-368A-5913-F335C4E81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02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419E46-4694-D130-FBEB-A05531F7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7A65C1-893C-0308-27BC-3EADA6AC8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26FDBB-0C74-512E-0639-9FC47F87C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379909-B977-B26F-4FA1-DE560A948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C6D3CE-DD5D-2F24-B988-4F24F75F1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635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1CC6EA-57C8-BF47-E183-79DDB253E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A3A94F-283E-F22C-07B2-8A08C1C70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626E91-9B45-7164-B415-F868A809B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D8CEB1-9148-1DB2-23B5-6E40C5C6E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75F79A-724C-48E9-BA54-D8E77FECD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6157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B55F94-F25F-68C2-0C4E-127486427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5FC8C2-0540-C962-C585-DFCD756CBC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1E7AC8C-C8C6-261D-8CDD-9E01FB390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7B6B04-1311-D8B5-C6ED-EB3B263E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4A31C9-E52B-172A-8B7F-33CC65154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E7DF30-F6D2-8871-715C-0701109D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338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F3EE3F-8BCA-B237-A959-FEE8DA9EE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52E75E-6016-7EFF-040C-74D6321A5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37F64B9-0FDF-C76F-C1D1-28C4C6FAB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916348B-E120-46C0-8391-64911A6381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26123C2-F6C2-FF39-9E78-4F3489BFF3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093800-A1C3-4A6E-419E-3FE511A7B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A73C55D-156E-4634-3233-C1186A6F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EA4ED76-ED3A-E511-C150-7EB6A41A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0817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24A4C8-68B2-BFC3-0B6A-6CE318A5A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12E7A2-666C-B641-67F5-611B2D07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8536A31-9291-EB84-DB8A-F1DDEEE37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3866E9B-CF79-387F-5772-2B51983FB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D8CD964-AF9F-3E47-B7C8-AE97DC362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B1A397D-32F9-6A53-4F6E-5ABAE744D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D20A98-C99F-1C60-E2E4-DA07D75B4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4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51DC27-2930-93AB-05CD-A3469288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0A99B3-4A6A-9206-B77D-07B2B1C26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917BD95-8FED-57F3-5B61-CC6A258CF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93544BA-0D8A-1029-EB70-904E020FA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AB90E2-FC9C-D928-DC3B-82515EF21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156485-4D70-B8D9-9F6D-537B8B51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608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863CBC-4BE7-9187-CE2E-6FBC29DD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1F496C0-42F7-DFC5-271F-E0CB37336C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64F8887-9FD5-443B-3B9A-25B9F825A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CD29AD-25B9-8CCF-5323-9D47409E6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992305-E23A-B842-827B-BEF7456DA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0F204F5-6A18-F905-74F8-A2ED9A8A2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38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CD09302-42AD-BF7E-92ED-713209D0F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7688AF-2BBA-F611-E648-FFB38E411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1ED81C3-7B1D-0E92-4B5C-663F95F4B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B9162C-D447-F249-8A88-A9488CC17CA9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750BBB-6253-639F-8AF8-17B20EB43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E5678A-CD5E-DFC7-0D7C-AC139464E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6B1E51-F6D9-0541-9781-B16C097615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23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 descr="Kolik nás stojí stát?">
            <a:extLst>
              <a:ext uri="{FF2B5EF4-FFF2-40B4-BE49-F238E27FC236}">
                <a16:creationId xmlns:a16="http://schemas.microsoft.com/office/drawing/2014/main" id="{335A0CDA-0168-7B09-3000-C6BC3B9529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300E2E5-D615-E9EB-F040-D781B231BD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9" y="5279937"/>
            <a:ext cx="5449479" cy="1578054"/>
          </a:xfrm>
        </p:spPr>
        <p:txBody>
          <a:bodyPr anchor="b">
            <a:normAutofit/>
          </a:bodyPr>
          <a:lstStyle/>
          <a:p>
            <a:pPr algn="l"/>
            <a:r>
              <a:rPr lang="cs-CZ" b="1" dirty="0">
                <a:solidFill>
                  <a:srgbClr val="012F6C"/>
                </a:solidFill>
                <a:latin typeface="Flama Semicond Book" panose="02000000000000000000" pitchFamily="2" charset="0"/>
              </a:rPr>
              <a:t>Letní škola, 8. 8. 2026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897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4B6B0-1D2A-6A62-EA35-6A492C682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005CF7-9269-8376-0A13-67905FE02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29ED60D-3A61-D902-BC97-E4F2513250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6072" y="0"/>
            <a:ext cx="10019855" cy="6866285"/>
          </a:xfrm>
          <a:prstGeom prst="rect">
            <a:avLst/>
          </a:prstGeom>
        </p:spPr>
      </p:pic>
      <p:sp>
        <p:nvSpPr>
          <p:cNvPr id="6" name="Šipka dolů 5">
            <a:extLst>
              <a:ext uri="{FF2B5EF4-FFF2-40B4-BE49-F238E27FC236}">
                <a16:creationId xmlns:a16="http://schemas.microsoft.com/office/drawing/2014/main" id="{EC5178AE-CA21-9019-6B4D-43B553D6E92F}"/>
              </a:ext>
            </a:extLst>
          </p:cNvPr>
          <p:cNvSpPr/>
          <p:nvPr/>
        </p:nvSpPr>
        <p:spPr>
          <a:xfrm>
            <a:off x="2464881" y="1105249"/>
            <a:ext cx="269610" cy="8454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lů 7">
            <a:extLst>
              <a:ext uri="{FF2B5EF4-FFF2-40B4-BE49-F238E27FC236}">
                <a16:creationId xmlns:a16="http://schemas.microsoft.com/office/drawing/2014/main" id="{D2D8B6B2-A5A0-B6E7-C8C1-16D7A7CA0416}"/>
              </a:ext>
            </a:extLst>
          </p:cNvPr>
          <p:cNvSpPr/>
          <p:nvPr/>
        </p:nvSpPr>
        <p:spPr>
          <a:xfrm>
            <a:off x="2865475" y="878826"/>
            <a:ext cx="269610" cy="8454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ů 8">
            <a:extLst>
              <a:ext uri="{FF2B5EF4-FFF2-40B4-BE49-F238E27FC236}">
                <a16:creationId xmlns:a16="http://schemas.microsoft.com/office/drawing/2014/main" id="{AD05FF41-462F-CE3E-4492-D729769FF696}"/>
              </a:ext>
            </a:extLst>
          </p:cNvPr>
          <p:cNvSpPr/>
          <p:nvPr/>
        </p:nvSpPr>
        <p:spPr>
          <a:xfrm>
            <a:off x="10249039" y="845217"/>
            <a:ext cx="269610" cy="84547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lů 9">
            <a:extLst>
              <a:ext uri="{FF2B5EF4-FFF2-40B4-BE49-F238E27FC236}">
                <a16:creationId xmlns:a16="http://schemas.microsoft.com/office/drawing/2014/main" id="{41615188-07CF-6FA9-E274-A3CC14B81BD5}"/>
              </a:ext>
            </a:extLst>
          </p:cNvPr>
          <p:cNvSpPr/>
          <p:nvPr/>
        </p:nvSpPr>
        <p:spPr>
          <a:xfrm>
            <a:off x="4467852" y="1052997"/>
            <a:ext cx="269610" cy="845471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lů 10">
            <a:extLst>
              <a:ext uri="{FF2B5EF4-FFF2-40B4-BE49-F238E27FC236}">
                <a16:creationId xmlns:a16="http://schemas.microsoft.com/office/drawing/2014/main" id="{7C25152A-25B6-612A-AF4F-59BA04237D27}"/>
              </a:ext>
            </a:extLst>
          </p:cNvPr>
          <p:cNvSpPr/>
          <p:nvPr/>
        </p:nvSpPr>
        <p:spPr>
          <a:xfrm>
            <a:off x="8630549" y="1279420"/>
            <a:ext cx="269610" cy="845471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lů 11">
            <a:extLst>
              <a:ext uri="{FF2B5EF4-FFF2-40B4-BE49-F238E27FC236}">
                <a16:creationId xmlns:a16="http://schemas.microsoft.com/office/drawing/2014/main" id="{BBEDAEB8-1993-A106-F94E-7F576CB1EF30}"/>
              </a:ext>
            </a:extLst>
          </p:cNvPr>
          <p:cNvSpPr/>
          <p:nvPr/>
        </p:nvSpPr>
        <p:spPr>
          <a:xfrm>
            <a:off x="7663898" y="1349088"/>
            <a:ext cx="269610" cy="845471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lů 12">
            <a:extLst>
              <a:ext uri="{FF2B5EF4-FFF2-40B4-BE49-F238E27FC236}">
                <a16:creationId xmlns:a16="http://schemas.microsoft.com/office/drawing/2014/main" id="{3444A622-3097-855D-C81D-839945C046F7}"/>
              </a:ext>
            </a:extLst>
          </p:cNvPr>
          <p:cNvSpPr/>
          <p:nvPr/>
        </p:nvSpPr>
        <p:spPr>
          <a:xfrm>
            <a:off x="3501200" y="1592929"/>
            <a:ext cx="269610" cy="845471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lů 13">
            <a:extLst>
              <a:ext uri="{FF2B5EF4-FFF2-40B4-BE49-F238E27FC236}">
                <a16:creationId xmlns:a16="http://schemas.microsoft.com/office/drawing/2014/main" id="{96184585-B708-75EC-C2A0-BCD4EBF22A7B}"/>
              </a:ext>
            </a:extLst>
          </p:cNvPr>
          <p:cNvSpPr/>
          <p:nvPr/>
        </p:nvSpPr>
        <p:spPr>
          <a:xfrm>
            <a:off x="6070229" y="1418758"/>
            <a:ext cx="269610" cy="845471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ů 14">
            <a:extLst>
              <a:ext uri="{FF2B5EF4-FFF2-40B4-BE49-F238E27FC236}">
                <a16:creationId xmlns:a16="http://schemas.microsoft.com/office/drawing/2014/main" id="{BEA54053-6672-9027-EFD7-74FACC49C2A9}"/>
              </a:ext>
            </a:extLst>
          </p:cNvPr>
          <p:cNvSpPr/>
          <p:nvPr/>
        </p:nvSpPr>
        <p:spPr>
          <a:xfrm>
            <a:off x="9579783" y="1340381"/>
            <a:ext cx="269610" cy="845471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407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A4C0C-94D8-9768-B208-8E00EBE65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0247F5-27A2-A820-9683-07B3AE1E9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38430BB3-78D7-B571-6DF7-644A2B7323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7820" y="0"/>
            <a:ext cx="8976360" cy="6859578"/>
          </a:xfrm>
          <a:prstGeom prst="rect">
            <a:avLst/>
          </a:prstGeom>
        </p:spPr>
      </p:pic>
      <p:sp>
        <p:nvSpPr>
          <p:cNvPr id="10" name="Šipka dolů 9">
            <a:extLst>
              <a:ext uri="{FF2B5EF4-FFF2-40B4-BE49-F238E27FC236}">
                <a16:creationId xmlns:a16="http://schemas.microsoft.com/office/drawing/2014/main" id="{C2826390-48ED-A560-44FB-30C2081332C9}"/>
              </a:ext>
            </a:extLst>
          </p:cNvPr>
          <p:cNvSpPr/>
          <p:nvPr/>
        </p:nvSpPr>
        <p:spPr>
          <a:xfrm>
            <a:off x="2787098" y="2449148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1459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E18CC-C506-99B0-6744-E9B194E4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46683C-5C0B-10FB-51CB-A6EB14D26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830B53F-2314-3FE8-FC01-A20133DCAF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199" y="506896"/>
            <a:ext cx="10515600" cy="2367584"/>
          </a:xfrm>
          <a:prstGeom prst="rect">
            <a:avLst/>
          </a:prstGeom>
        </p:spPr>
      </p:pic>
      <p:pic>
        <p:nvPicPr>
          <p:cNvPr id="5" name="Obrázek 4" descr="16,36 milionu eur: Hodina práce státu">
            <a:extLst>
              <a:ext uri="{FF2B5EF4-FFF2-40B4-BE49-F238E27FC236}">
                <a16:creationId xmlns:a16="http://schemas.microsoft.com/office/drawing/2014/main" id="{3B4208FC-F117-A467-415F-BE8ED22B7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12" y="3429000"/>
            <a:ext cx="10204173" cy="340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586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BA8DB-01A2-09FE-6A60-7B15B4027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E2D21-4188-0596-89D2-10D6EF6C9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69D3AC5-A209-EC75-A80F-3AD683D184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660400"/>
            <a:ext cx="12187548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28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242A4-2DF9-E057-9E9B-8ABE835DB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42F58B-6BDF-C822-0E16-DACFD66DA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855B435-2306-30B4-88FA-E11670C66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18297" y="21749"/>
            <a:ext cx="8928981" cy="683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24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287F3-AEFC-030D-45FF-DC73A29C6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B76598-8EC6-21E0-4133-E2334716D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8A422EC-00B9-508F-DC1B-7F87500DA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5165" y="0"/>
            <a:ext cx="8501670" cy="682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03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24675-70AF-7CC3-F909-9B7E742DC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38C45B-86D6-4C58-62CA-4256F7E2F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F9BE3D6-34E3-6A65-DAFD-85F98B71E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7674" y="0"/>
            <a:ext cx="10316652" cy="684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03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DF679-25D2-004D-164F-0D5B05020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2823D3-9606-AD78-2E50-A2FD42B2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7143C61-B1CD-E073-6CAE-5D636708C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184" y="4225927"/>
            <a:ext cx="8373830" cy="2266948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FD6DE60-DEA5-55BD-865A-05D8A2348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25608" y="0"/>
            <a:ext cx="840098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94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DDDF-FA26-42A9-D291-B1D94C83F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6B7E66-6979-B5EA-F1DB-276403338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F13BC4A-6C2E-A455-8422-848DD2DC5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6292" y="0"/>
            <a:ext cx="10219416" cy="683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8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78F6E82-2687-3E01-E576-ACCCF38C4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2"/>
                </a:solidFill>
                <a:latin typeface="Flama Semicond Book" panose="02000000000000000000" pitchFamily="2" charset="0"/>
              </a:rPr>
              <a:t>Metodika a způsoby výpočtu</a:t>
            </a:r>
          </a:p>
        </p:txBody>
      </p:sp>
      <p:pic>
        <p:nvPicPr>
          <p:cNvPr id="7" name="Graphic 6" descr="Kalkulačka">
            <a:extLst>
              <a:ext uri="{FF2B5EF4-FFF2-40B4-BE49-F238E27FC236}">
                <a16:creationId xmlns:a16="http://schemas.microsoft.com/office/drawing/2014/main" id="{A77E4391-923E-3123-F44F-F412AA6060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6" name="Zástupný obsah 2">
            <a:extLst>
              <a:ext uri="{FF2B5EF4-FFF2-40B4-BE49-F238E27FC236}">
                <a16:creationId xmlns:a16="http://schemas.microsoft.com/office/drawing/2014/main" id="{BC380261-3271-F898-BFDD-2EA80066F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cs-CZ" sz="1800" dirty="0">
                <a:solidFill>
                  <a:schemeClr val="tx2"/>
                </a:solidFill>
                <a:latin typeface="Flama Semicond Book" panose="02000000000000000000" pitchFamily="2" charset="0"/>
              </a:rPr>
              <a:t>Základem je výpočet podílu veřejných výdajů a nominálního HDP</a:t>
            </a:r>
          </a:p>
          <a:p>
            <a:r>
              <a:rPr lang="cs-CZ" sz="1800" dirty="0">
                <a:solidFill>
                  <a:schemeClr val="tx2"/>
                </a:solidFill>
                <a:latin typeface="Flama Semicond Book" panose="02000000000000000000" pitchFamily="2" charset="0"/>
              </a:rPr>
              <a:t>Využita predikce Evropské komise a predikce OECD</a:t>
            </a:r>
          </a:p>
          <a:p>
            <a:r>
              <a:rPr lang="cs-CZ" sz="1800" dirty="0">
                <a:solidFill>
                  <a:schemeClr val="tx2"/>
                </a:solidFill>
                <a:latin typeface="Flama Semicond Book" panose="02000000000000000000" pitchFamily="2" charset="0"/>
              </a:rPr>
              <a:t>Zpřesnění metodiky – odečteny duplicitní výdaje na státní pojištěnce</a:t>
            </a:r>
          </a:p>
          <a:p>
            <a:pPr lvl="1"/>
            <a:r>
              <a:rPr lang="cs-CZ" sz="1800" dirty="0">
                <a:solidFill>
                  <a:schemeClr val="tx2"/>
                </a:solidFill>
                <a:latin typeface="Flama Semicond Book" panose="02000000000000000000" pitchFamily="2" charset="0"/>
              </a:rPr>
              <a:t>Provedeno zpřesnění i historických dat</a:t>
            </a:r>
          </a:p>
          <a:p>
            <a:pPr lvl="1"/>
            <a:r>
              <a:rPr lang="cs-CZ" sz="1800" dirty="0">
                <a:solidFill>
                  <a:schemeClr val="tx2"/>
                </a:solidFill>
                <a:latin typeface="Flama Semicond Book" panose="02000000000000000000" pitchFamily="2" charset="0"/>
              </a:rPr>
              <a:t>Součástí bylo zapracování mimořádné revize národních účtů</a:t>
            </a:r>
          </a:p>
          <a:p>
            <a:endParaRPr lang="cs-CZ" sz="1800" dirty="0">
              <a:solidFill>
                <a:schemeClr val="tx2"/>
              </a:solidFill>
              <a:latin typeface="Flama Semicond Book" panose="02000000000000000000" pitchFamily="2" charset="0"/>
            </a:endParaRPr>
          </a:p>
          <a:p>
            <a:endParaRPr lang="cs-CZ" sz="1800" dirty="0">
              <a:solidFill>
                <a:schemeClr val="tx2"/>
              </a:solidFill>
              <a:latin typeface="Flama Semicond Book" panose="02000000000000000000" pitchFamily="2" charset="0"/>
            </a:endParaRPr>
          </a:p>
        </p:txBody>
      </p:sp>
      <p:grpSp>
        <p:nvGrpSpPr>
          <p:cNvPr id="37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38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3319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36FFB11-B715-34D4-9E21-472C3E185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>
                <a:latin typeface="Flama Semicond Book" panose="02000000000000000000" pitchFamily="2" charset="0"/>
              </a:rPr>
              <a:t>Zpřesnění metodiky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C18F25E8-29BE-790D-595C-0D8622FB5B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338692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4966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9714CA-E23E-3CAF-D5E5-69E87B4E0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F9680D79-1B05-A6D7-CF4C-C033CBEF2A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0"/>
            <a:ext cx="10515600" cy="6861178"/>
          </a:xfrm>
          <a:prstGeom prst="rect">
            <a:avLst/>
          </a:prstGeom>
        </p:spPr>
      </p:pic>
      <p:sp>
        <p:nvSpPr>
          <p:cNvPr id="7" name="Šipka dolů 6">
            <a:extLst>
              <a:ext uri="{FF2B5EF4-FFF2-40B4-BE49-F238E27FC236}">
                <a16:creationId xmlns:a16="http://schemas.microsoft.com/office/drawing/2014/main" id="{62FA0CD4-09F2-E665-6500-DD4E949A9976}"/>
              </a:ext>
            </a:extLst>
          </p:cNvPr>
          <p:cNvSpPr/>
          <p:nvPr/>
        </p:nvSpPr>
        <p:spPr>
          <a:xfrm>
            <a:off x="4528812" y="1306861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ů 14">
            <a:extLst>
              <a:ext uri="{FF2B5EF4-FFF2-40B4-BE49-F238E27FC236}">
                <a16:creationId xmlns:a16="http://schemas.microsoft.com/office/drawing/2014/main" id="{2EF5275D-CE9C-3BA2-99E7-71A552E4F73B}"/>
              </a:ext>
            </a:extLst>
          </p:cNvPr>
          <p:cNvSpPr/>
          <p:nvPr/>
        </p:nvSpPr>
        <p:spPr>
          <a:xfrm>
            <a:off x="9452505" y="1892300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dolů 15">
            <a:extLst>
              <a:ext uri="{FF2B5EF4-FFF2-40B4-BE49-F238E27FC236}">
                <a16:creationId xmlns:a16="http://schemas.microsoft.com/office/drawing/2014/main" id="{EC67199E-FA74-78C2-4D9B-00096439231E}"/>
              </a:ext>
            </a:extLst>
          </p:cNvPr>
          <p:cNvSpPr/>
          <p:nvPr/>
        </p:nvSpPr>
        <p:spPr>
          <a:xfrm>
            <a:off x="8362259" y="1105249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454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7D868C-4A71-48B7-F053-C1523EFE0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Šipka dolů 3">
            <a:extLst>
              <a:ext uri="{FF2B5EF4-FFF2-40B4-BE49-F238E27FC236}">
                <a16:creationId xmlns:a16="http://schemas.microsoft.com/office/drawing/2014/main" id="{6403C56E-8FF1-2CCE-D1AE-39ACDBD128C9}"/>
              </a:ext>
            </a:extLst>
          </p:cNvPr>
          <p:cNvSpPr/>
          <p:nvPr/>
        </p:nvSpPr>
        <p:spPr>
          <a:xfrm>
            <a:off x="3639812" y="2843561"/>
            <a:ext cx="464102" cy="1170878"/>
          </a:xfrm>
          <a:prstGeom prst="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DC15F09F-C379-1422-91EB-C29C072A3B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5081"/>
            <a:ext cx="10515600" cy="682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226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F69C3-BAF1-9E27-ECAE-039A62975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830CA5-88C1-6A4D-70A5-BA842BB28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25410F1-EA15-6F55-2334-749ED484B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374"/>
            <a:ext cx="10515600" cy="6829252"/>
          </a:xfrm>
          <a:prstGeom prst="rect">
            <a:avLst/>
          </a:prstGeom>
        </p:spPr>
      </p:pic>
      <p:sp>
        <p:nvSpPr>
          <p:cNvPr id="11" name="Šipka dolů 10">
            <a:extLst>
              <a:ext uri="{FF2B5EF4-FFF2-40B4-BE49-F238E27FC236}">
                <a16:creationId xmlns:a16="http://schemas.microsoft.com/office/drawing/2014/main" id="{B69BD1B4-CC48-97C5-9C3B-2B8847F215D2}"/>
              </a:ext>
            </a:extLst>
          </p:cNvPr>
          <p:cNvSpPr/>
          <p:nvPr/>
        </p:nvSpPr>
        <p:spPr>
          <a:xfrm>
            <a:off x="9423029" y="1105249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29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E982FE-B572-657D-49E4-64A3362F7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FC2E51D0-5C33-DAA9-EC4D-6BAC33487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9051"/>
            <a:ext cx="10515600" cy="6839898"/>
          </a:xfrm>
          <a:prstGeom prst="rect">
            <a:avLst/>
          </a:prstGeom>
        </p:spPr>
      </p:pic>
      <p:sp>
        <p:nvSpPr>
          <p:cNvPr id="8" name="Šipka dolů 7">
            <a:extLst>
              <a:ext uri="{FF2B5EF4-FFF2-40B4-BE49-F238E27FC236}">
                <a16:creationId xmlns:a16="http://schemas.microsoft.com/office/drawing/2014/main" id="{C140B17B-5A23-E981-E1E0-C198BF2866E7}"/>
              </a:ext>
            </a:extLst>
          </p:cNvPr>
          <p:cNvSpPr/>
          <p:nvPr/>
        </p:nvSpPr>
        <p:spPr>
          <a:xfrm>
            <a:off x="4877155" y="875884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ů 8">
            <a:extLst>
              <a:ext uri="{FF2B5EF4-FFF2-40B4-BE49-F238E27FC236}">
                <a16:creationId xmlns:a16="http://schemas.microsoft.com/office/drawing/2014/main" id="{8EC328D8-A61D-29C4-B46F-390A69F721AC}"/>
              </a:ext>
            </a:extLst>
          </p:cNvPr>
          <p:cNvSpPr/>
          <p:nvPr/>
        </p:nvSpPr>
        <p:spPr>
          <a:xfrm rot="10800000">
            <a:off x="8534755" y="3684379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037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982C5-7B71-4ECE-E759-650A946EB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AB02F4-026C-E018-4697-6C2B0B1AE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B1164C0-4FF5-7349-0A53-DA16DE7C0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6513" y="0"/>
            <a:ext cx="6418974" cy="6880087"/>
          </a:xfrm>
          <a:prstGeom prst="rect">
            <a:avLst/>
          </a:prstGeom>
        </p:spPr>
      </p:pic>
      <p:sp>
        <p:nvSpPr>
          <p:cNvPr id="6" name="Šipka dolů 5">
            <a:extLst>
              <a:ext uri="{FF2B5EF4-FFF2-40B4-BE49-F238E27FC236}">
                <a16:creationId xmlns:a16="http://schemas.microsoft.com/office/drawing/2014/main" id="{82B97515-0FA6-2373-CE90-2B93A76BA89E}"/>
              </a:ext>
            </a:extLst>
          </p:cNvPr>
          <p:cNvSpPr/>
          <p:nvPr/>
        </p:nvSpPr>
        <p:spPr>
          <a:xfrm rot="16200000">
            <a:off x="2137956" y="1058197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lů 7">
            <a:extLst>
              <a:ext uri="{FF2B5EF4-FFF2-40B4-BE49-F238E27FC236}">
                <a16:creationId xmlns:a16="http://schemas.microsoft.com/office/drawing/2014/main" id="{28D5A97C-084E-3880-7F35-202FF0FD8EAF}"/>
              </a:ext>
            </a:extLst>
          </p:cNvPr>
          <p:cNvSpPr/>
          <p:nvPr/>
        </p:nvSpPr>
        <p:spPr>
          <a:xfrm rot="16200000">
            <a:off x="2137956" y="39098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ů 8">
            <a:extLst>
              <a:ext uri="{FF2B5EF4-FFF2-40B4-BE49-F238E27FC236}">
                <a16:creationId xmlns:a16="http://schemas.microsoft.com/office/drawing/2014/main" id="{18864C77-0F31-755F-CFFA-5758AA9B480D}"/>
              </a:ext>
            </a:extLst>
          </p:cNvPr>
          <p:cNvSpPr/>
          <p:nvPr/>
        </p:nvSpPr>
        <p:spPr>
          <a:xfrm rot="16200000">
            <a:off x="2125272" y="2854604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lů 9">
            <a:extLst>
              <a:ext uri="{FF2B5EF4-FFF2-40B4-BE49-F238E27FC236}">
                <a16:creationId xmlns:a16="http://schemas.microsoft.com/office/drawing/2014/main" id="{B053DC7C-5B63-5518-3AFE-BD772CCFD1D2}"/>
              </a:ext>
            </a:extLst>
          </p:cNvPr>
          <p:cNvSpPr/>
          <p:nvPr/>
        </p:nvSpPr>
        <p:spPr>
          <a:xfrm rot="16200000">
            <a:off x="2125272" y="5475222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D9617A35-E74E-AED1-D001-F9B6640711D2}"/>
              </a:ext>
            </a:extLst>
          </p:cNvPr>
          <p:cNvCxnSpPr/>
          <p:nvPr/>
        </p:nvCxnSpPr>
        <p:spPr>
          <a:xfrm>
            <a:off x="2024742" y="2865120"/>
            <a:ext cx="8142515" cy="0"/>
          </a:xfrm>
          <a:prstGeom prst="line">
            <a:avLst/>
          </a:prstGeom>
          <a:ln w="31750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>
            <a:extLst>
              <a:ext uri="{FF2B5EF4-FFF2-40B4-BE49-F238E27FC236}">
                <a16:creationId xmlns:a16="http://schemas.microsoft.com/office/drawing/2014/main" id="{B752E78A-CFB9-78CC-FB59-34BF655958E7}"/>
              </a:ext>
            </a:extLst>
          </p:cNvPr>
          <p:cNvCxnSpPr/>
          <p:nvPr/>
        </p:nvCxnSpPr>
        <p:spPr>
          <a:xfrm>
            <a:off x="2024742" y="4271555"/>
            <a:ext cx="8142515" cy="0"/>
          </a:xfrm>
          <a:prstGeom prst="line">
            <a:avLst/>
          </a:prstGeom>
          <a:ln w="31750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1892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2502B-EE00-5C59-7F71-6E563246E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5ABDA8-81FE-EFB7-AD8A-697FAC24C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92E4E8B-9FFD-4FBD-DFE7-C49C86493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97948" y="0"/>
            <a:ext cx="7396104" cy="6938950"/>
          </a:xfrm>
          <a:prstGeom prst="rect">
            <a:avLst/>
          </a:prstGeom>
        </p:spPr>
      </p:pic>
      <p:sp>
        <p:nvSpPr>
          <p:cNvPr id="8" name="Šipka dolů 7">
            <a:extLst>
              <a:ext uri="{FF2B5EF4-FFF2-40B4-BE49-F238E27FC236}">
                <a16:creationId xmlns:a16="http://schemas.microsoft.com/office/drawing/2014/main" id="{1031209C-01C3-6914-A20F-12074916D5B9}"/>
              </a:ext>
            </a:extLst>
          </p:cNvPr>
          <p:cNvSpPr/>
          <p:nvPr/>
        </p:nvSpPr>
        <p:spPr>
          <a:xfrm rot="16200000">
            <a:off x="1734366" y="3744620"/>
            <a:ext cx="464102" cy="1170878"/>
          </a:xfrm>
          <a:prstGeom prst="downArrow">
            <a:avLst/>
          </a:prstGeom>
          <a:solidFill>
            <a:srgbClr val="012F6C"/>
          </a:solidFill>
          <a:ln>
            <a:solidFill>
              <a:srgbClr val="012F6C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2328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4740</TotalTime>
  <Words>114</Words>
  <Application>Microsoft Macintosh PowerPoint</Application>
  <PresentationFormat>Širokoúhlá obrazovka</PresentationFormat>
  <Paragraphs>36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Flama Semicond Book</vt:lpstr>
      <vt:lpstr>Motiv Office</vt:lpstr>
      <vt:lpstr>Prezentace aplikace PowerPoint</vt:lpstr>
      <vt:lpstr>Metodika a způsoby výpočtu</vt:lpstr>
      <vt:lpstr>Zpřesnění metodiky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Jakub Kuneš</dc:creator>
  <cp:lastModifiedBy>Jakub Kuneš</cp:lastModifiedBy>
  <cp:revision>13</cp:revision>
  <dcterms:created xsi:type="dcterms:W3CDTF">2025-05-28T06:25:55Z</dcterms:created>
  <dcterms:modified xsi:type="dcterms:W3CDTF">2026-08-12T11:43:16Z</dcterms:modified>
</cp:coreProperties>
</file>