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7" r:id="rId6"/>
    <p:sldId id="300" r:id="rId7"/>
    <p:sldId id="287" r:id="rId8"/>
    <p:sldId id="297" r:id="rId9"/>
    <p:sldId id="309" r:id="rId10"/>
    <p:sldId id="299" r:id="rId11"/>
    <p:sldId id="314" r:id="rId12"/>
    <p:sldId id="315" r:id="rId13"/>
    <p:sldId id="316" r:id="rId14"/>
    <p:sldId id="271" r:id="rId15"/>
    <p:sldId id="308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B43004-3EE6-0EAA-AB82-9EF7008E1EA6}" name="Petr Musil" initials="PM" userId="120d868b363c96f4" providerId="Windows Live"/>
  <p188:author id="{64714736-F986-B928-4258-3A9FEA904290}" name="Šíma Ondřej" initials="OŠ" userId="S::ondrej.sima@unrr.cz::4e948ca4-ebf5-48e9-ad26-b179eb5ddf5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íma Ondřej" initials="ŠO" lastIdx="2" clrIdx="0">
    <p:extLst>
      <p:ext uri="{19B8F6BF-5375-455C-9EA6-DF929625EA0E}">
        <p15:presenceInfo xmlns:p15="http://schemas.microsoft.com/office/powerpoint/2012/main" userId="S::ondrej.sima@unrr.cz::4e948ca4-ebf5-48e9-ad26-b179eb5ddf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4AE"/>
    <a:srgbClr val="E6292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C1987F-799C-41AF-97D1-99A9E5390B93}" v="8" dt="2026-08-07T21:10:35.130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89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33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490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Musil" userId="120d868b363c96f4" providerId="LiveId" clId="{A51A7DCD-F647-4972-9713-CD61F5D00026}"/>
    <pc:docChg chg="undo custSel addSld delSld modSld sldOrd">
      <pc:chgData name="Petr Musil" userId="120d868b363c96f4" providerId="LiveId" clId="{A51A7DCD-F647-4972-9713-CD61F5D00026}" dt="2026-08-07T21:19:35.895" v="4565" actId="1076"/>
      <pc:docMkLst>
        <pc:docMk/>
      </pc:docMkLst>
      <pc:sldChg chg="modSp mod">
        <pc:chgData name="Petr Musil" userId="120d868b363c96f4" providerId="LiveId" clId="{A51A7DCD-F647-4972-9713-CD61F5D00026}" dt="2026-08-07T20:17:27.895" v="214" actId="20577"/>
        <pc:sldMkLst>
          <pc:docMk/>
          <pc:sldMk cId="1108899698" sldId="256"/>
        </pc:sldMkLst>
        <pc:spChg chg="mod">
          <ac:chgData name="Petr Musil" userId="120d868b363c96f4" providerId="LiveId" clId="{A51A7DCD-F647-4972-9713-CD61F5D00026}" dt="2026-08-07T20:16:58.400" v="103" actId="14100"/>
          <ac:spMkLst>
            <pc:docMk/>
            <pc:sldMk cId="1108899698" sldId="256"/>
            <ac:spMk id="12" creationId="{C8AFCCC4-927C-4431-9C62-9075E4E8CB7E}"/>
          </ac:spMkLst>
        </pc:spChg>
        <pc:spChg chg="mod">
          <ac:chgData name="Petr Musil" userId="120d868b363c96f4" providerId="LiveId" clId="{A51A7DCD-F647-4972-9713-CD61F5D00026}" dt="2026-08-07T20:17:27.895" v="214" actId="20577"/>
          <ac:spMkLst>
            <pc:docMk/>
            <pc:sldMk cId="1108899698" sldId="256"/>
            <ac:spMk id="13" creationId="{4187C981-0DBC-4CE1-A87E-A18916DD1D0F}"/>
          </ac:spMkLst>
        </pc:spChg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676876343" sldId="272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1243492998" sldId="275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245301075" sldId="276"/>
        </pc:sldMkLst>
      </pc:sldChg>
      <pc:sldChg chg="addSp modSp mod">
        <pc:chgData name="Petr Musil" userId="120d868b363c96f4" providerId="LiveId" clId="{A51A7DCD-F647-4972-9713-CD61F5D00026}" dt="2026-08-07T20:31:46.977" v="1303" actId="1038"/>
        <pc:sldMkLst>
          <pc:docMk/>
          <pc:sldMk cId="3802184027" sldId="277"/>
        </pc:sldMkLst>
        <pc:spChg chg="mod">
          <ac:chgData name="Petr Musil" userId="120d868b363c96f4" providerId="LiveId" clId="{A51A7DCD-F647-4972-9713-CD61F5D00026}" dt="2026-08-07T20:24:05.884" v="744" actId="20577"/>
          <ac:spMkLst>
            <pc:docMk/>
            <pc:sldMk cId="3802184027" sldId="277"/>
            <ac:spMk id="2" creationId="{8808B394-6242-E26F-1F8B-F4246480CF30}"/>
          </ac:spMkLst>
        </pc:spChg>
        <pc:spChg chg="mod">
          <ac:chgData name="Petr Musil" userId="120d868b363c96f4" providerId="LiveId" clId="{A51A7DCD-F647-4972-9713-CD61F5D00026}" dt="2026-08-07T20:31:34.970" v="1298" actId="20577"/>
          <ac:spMkLst>
            <pc:docMk/>
            <pc:sldMk cId="3802184027" sldId="277"/>
            <ac:spMk id="3" creationId="{1E1DAEA4-0C7D-2E5B-523C-7391BBDBEC3A}"/>
          </ac:spMkLst>
        </pc:spChg>
        <pc:spChg chg="add mod">
          <ac:chgData name="Petr Musil" userId="120d868b363c96f4" providerId="LiveId" clId="{A51A7DCD-F647-4972-9713-CD61F5D00026}" dt="2026-08-07T20:31:46.977" v="1303" actId="1038"/>
          <ac:spMkLst>
            <pc:docMk/>
            <pc:sldMk cId="3802184027" sldId="277"/>
            <ac:spMk id="4" creationId="{DA5B67EA-41E4-CB84-F68C-568B754F677E}"/>
          </ac:spMkLst>
        </pc:spChg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720486140" sldId="279"/>
        </pc:sldMkLst>
      </pc:sldChg>
      <pc:sldChg chg="del">
        <pc:chgData name="Petr Musil" userId="120d868b363c96f4" providerId="LiveId" clId="{A51A7DCD-F647-4972-9713-CD61F5D00026}" dt="2026-08-07T20:55:28.320" v="2734" actId="47"/>
        <pc:sldMkLst>
          <pc:docMk/>
          <pc:sldMk cId="2811728095" sldId="280"/>
        </pc:sldMkLst>
      </pc:sldChg>
      <pc:sldChg chg="modSp mod ord">
        <pc:chgData name="Petr Musil" userId="120d868b363c96f4" providerId="LiveId" clId="{A51A7DCD-F647-4972-9713-CD61F5D00026}" dt="2026-08-07T20:34:18.208" v="1423" actId="1038"/>
        <pc:sldMkLst>
          <pc:docMk/>
          <pc:sldMk cId="3430434920" sldId="287"/>
        </pc:sldMkLst>
        <pc:spChg chg="mod">
          <ac:chgData name="Petr Musil" userId="120d868b363c96f4" providerId="LiveId" clId="{A51A7DCD-F647-4972-9713-CD61F5D00026}" dt="2026-08-07T20:32:35.462" v="1376" actId="1076"/>
          <ac:spMkLst>
            <pc:docMk/>
            <pc:sldMk cId="3430434920" sldId="287"/>
            <ac:spMk id="2" creationId="{B1EAD2C2-07A4-46ED-9152-9F6B588ADBEF}"/>
          </ac:spMkLst>
        </pc:spChg>
        <pc:spChg chg="mod">
          <ac:chgData name="Petr Musil" userId="120d868b363c96f4" providerId="LiveId" clId="{A51A7DCD-F647-4972-9713-CD61F5D00026}" dt="2026-08-07T20:34:18.208" v="1423" actId="1038"/>
          <ac:spMkLst>
            <pc:docMk/>
            <pc:sldMk cId="3430434920" sldId="287"/>
            <ac:spMk id="4" creationId="{79A39A92-E1B0-FF10-1E17-43FF8056BE0E}"/>
          </ac:spMkLst>
        </pc:spChg>
      </pc:sldChg>
      <pc:sldChg chg="del">
        <pc:chgData name="Petr Musil" userId="120d868b363c96f4" providerId="LiveId" clId="{A51A7DCD-F647-4972-9713-CD61F5D00026}" dt="2026-08-07T21:17:01.267" v="4525" actId="47"/>
        <pc:sldMkLst>
          <pc:docMk/>
          <pc:sldMk cId="1139834688" sldId="289"/>
        </pc:sldMkLst>
      </pc:sldChg>
      <pc:sldChg chg="del">
        <pc:chgData name="Petr Musil" userId="120d868b363c96f4" providerId="LiveId" clId="{A51A7DCD-F647-4972-9713-CD61F5D00026}" dt="2026-08-07T21:17:44.656" v="4558" actId="47"/>
        <pc:sldMkLst>
          <pc:docMk/>
          <pc:sldMk cId="2011831238" sldId="290"/>
        </pc:sldMkLst>
      </pc:sldChg>
      <pc:sldChg chg="del">
        <pc:chgData name="Petr Musil" userId="120d868b363c96f4" providerId="LiveId" clId="{A51A7DCD-F647-4972-9713-CD61F5D00026}" dt="2026-08-07T21:17:52.140" v="4559" actId="47"/>
        <pc:sldMkLst>
          <pc:docMk/>
          <pc:sldMk cId="1698853718" sldId="291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273395952" sldId="292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1674690621" sldId="294"/>
        </pc:sldMkLst>
      </pc:sldChg>
      <pc:sldChg chg="modSp mod ord">
        <pc:chgData name="Petr Musil" userId="120d868b363c96f4" providerId="LiveId" clId="{A51A7DCD-F647-4972-9713-CD61F5D00026}" dt="2026-08-07T20:36:03.077" v="1476" actId="20577"/>
        <pc:sldMkLst>
          <pc:docMk/>
          <pc:sldMk cId="925783470" sldId="297"/>
        </pc:sldMkLst>
        <pc:spChg chg="mod">
          <ac:chgData name="Petr Musil" userId="120d868b363c96f4" providerId="LiveId" clId="{A51A7DCD-F647-4972-9713-CD61F5D00026}" dt="2026-08-07T20:36:03.077" v="1476" actId="20577"/>
          <ac:spMkLst>
            <pc:docMk/>
            <pc:sldMk cId="925783470" sldId="297"/>
            <ac:spMk id="2" creationId="{B1EAD2C2-07A4-46ED-9152-9F6B588ADBEF}"/>
          </ac:spMkLst>
        </pc:spChg>
      </pc:sldChg>
      <pc:sldChg chg="addSp modSp mod">
        <pc:chgData name="Petr Musil" userId="120d868b363c96f4" providerId="LiveId" clId="{A51A7DCD-F647-4972-9713-CD61F5D00026}" dt="2026-08-07T21:19:35.895" v="4565" actId="1076"/>
        <pc:sldMkLst>
          <pc:docMk/>
          <pc:sldMk cId="4053661003" sldId="299"/>
        </pc:sldMkLst>
        <pc:spChg chg="mod">
          <ac:chgData name="Petr Musil" userId="120d868b363c96f4" providerId="LiveId" clId="{A51A7DCD-F647-4972-9713-CD61F5D00026}" dt="2026-08-07T20:36:40.101" v="1531" actId="14100"/>
          <ac:spMkLst>
            <pc:docMk/>
            <pc:sldMk cId="4053661003" sldId="299"/>
            <ac:spMk id="2" creationId="{B1EAD2C2-07A4-46ED-9152-9F6B588ADBEF}"/>
          </ac:spMkLst>
        </pc:spChg>
        <pc:spChg chg="mod">
          <ac:chgData name="Petr Musil" userId="120d868b363c96f4" providerId="LiveId" clId="{A51A7DCD-F647-4972-9713-CD61F5D00026}" dt="2026-08-07T21:19:31.728" v="4564" actId="20577"/>
          <ac:spMkLst>
            <pc:docMk/>
            <pc:sldMk cId="4053661003" sldId="299"/>
            <ac:spMk id="3" creationId="{332F3976-C942-4399-B92C-D78D479B9460}"/>
          </ac:spMkLst>
        </pc:spChg>
        <pc:spChg chg="add mod">
          <ac:chgData name="Petr Musil" userId="120d868b363c96f4" providerId="LiveId" clId="{A51A7DCD-F647-4972-9713-CD61F5D00026}" dt="2026-08-07T21:19:35.895" v="4565" actId="1076"/>
          <ac:spMkLst>
            <pc:docMk/>
            <pc:sldMk cId="4053661003" sldId="299"/>
            <ac:spMk id="4" creationId="{CDDFB196-C839-C7CC-AEA4-01C41297DEA7}"/>
          </ac:spMkLst>
        </pc:spChg>
      </pc:sldChg>
      <pc:sldChg chg="addSp delSp modSp add mod">
        <pc:chgData name="Petr Musil" userId="120d868b363c96f4" providerId="LiveId" clId="{A51A7DCD-F647-4972-9713-CD61F5D00026}" dt="2026-08-07T20:35:26.651" v="1426"/>
        <pc:sldMkLst>
          <pc:docMk/>
          <pc:sldMk cId="2068652907" sldId="300"/>
        </pc:sldMkLst>
        <pc:spChg chg="mod">
          <ac:chgData name="Petr Musil" userId="120d868b363c96f4" providerId="LiveId" clId="{A51A7DCD-F647-4972-9713-CD61F5D00026}" dt="2026-08-07T20:29:37.470" v="1149" actId="403"/>
          <ac:spMkLst>
            <pc:docMk/>
            <pc:sldMk cId="2068652907" sldId="300"/>
            <ac:spMk id="2" creationId="{DB8F21E6-9A20-5168-82D8-3579B1AB3A88}"/>
          </ac:spMkLst>
        </pc:spChg>
        <pc:spChg chg="mod">
          <ac:chgData name="Petr Musil" userId="120d868b363c96f4" providerId="LiveId" clId="{A51A7DCD-F647-4972-9713-CD61F5D00026}" dt="2026-08-07T20:33:39.462" v="1398" actId="20577"/>
          <ac:spMkLst>
            <pc:docMk/>
            <pc:sldMk cId="2068652907" sldId="300"/>
            <ac:spMk id="3" creationId="{C6714ADD-80A1-C35A-7AE2-414021C651A1}"/>
          </ac:spMkLst>
        </pc:spChg>
        <pc:spChg chg="add mod">
          <ac:chgData name="Petr Musil" userId="120d868b363c96f4" providerId="LiveId" clId="{A51A7DCD-F647-4972-9713-CD61F5D00026}" dt="2026-08-07T20:35:26.651" v="1426"/>
          <ac:spMkLst>
            <pc:docMk/>
            <pc:sldMk cId="2068652907" sldId="300"/>
            <ac:spMk id="8" creationId="{DB3745CB-6D63-D18D-8CA5-40A4424D6406}"/>
          </ac:spMkLst>
        </pc:spChg>
        <pc:spChg chg="del">
          <ac:chgData name="Petr Musil" userId="120d868b363c96f4" providerId="LiveId" clId="{A51A7DCD-F647-4972-9713-CD61F5D00026}" dt="2026-08-07T20:28:53.767" v="1139" actId="478"/>
          <ac:spMkLst>
            <pc:docMk/>
            <pc:sldMk cId="2068652907" sldId="300"/>
            <ac:spMk id="17" creationId="{5022AB73-D8CE-2F46-ACC2-56B8BE1F82BF}"/>
          </ac:spMkLst>
        </pc:spChg>
        <pc:picChg chg="del">
          <ac:chgData name="Petr Musil" userId="120d868b363c96f4" providerId="LiveId" clId="{A51A7DCD-F647-4972-9713-CD61F5D00026}" dt="2026-08-07T20:29:00.550" v="1141" actId="478"/>
          <ac:picMkLst>
            <pc:docMk/>
            <pc:sldMk cId="2068652907" sldId="300"/>
            <ac:picMk id="4" creationId="{50223CE5-9132-C0DF-4292-8B6F79DF83AE}"/>
          </ac:picMkLst>
        </pc:picChg>
        <pc:picChg chg="del">
          <ac:chgData name="Petr Musil" userId="120d868b363c96f4" providerId="LiveId" clId="{A51A7DCD-F647-4972-9713-CD61F5D00026}" dt="2026-08-07T20:28:57.049" v="1140" actId="478"/>
          <ac:picMkLst>
            <pc:docMk/>
            <pc:sldMk cId="2068652907" sldId="300"/>
            <ac:picMk id="6" creationId="{8A6B0ACC-F208-6F8E-71BB-35383495D6B8}"/>
          </ac:picMkLst>
        </pc:picChg>
        <pc:picChg chg="add del">
          <ac:chgData name="Petr Musil" userId="120d868b363c96f4" providerId="LiveId" clId="{A51A7DCD-F647-4972-9713-CD61F5D00026}" dt="2026-08-07T20:35:02.720" v="1425" actId="22"/>
          <ac:picMkLst>
            <pc:docMk/>
            <pc:sldMk cId="2068652907" sldId="300"/>
            <ac:picMk id="7" creationId="{5DE05A0B-B684-53B8-1E5E-81E9AAC41EC8}"/>
          </ac:picMkLst>
        </pc:picChg>
        <pc:picChg chg="add mod">
          <ac:chgData name="Petr Musil" userId="120d868b363c96f4" providerId="LiveId" clId="{A51A7DCD-F647-4972-9713-CD61F5D00026}" dt="2026-08-07T20:35:26.651" v="1426"/>
          <ac:picMkLst>
            <pc:docMk/>
            <pc:sldMk cId="2068652907" sldId="300"/>
            <ac:picMk id="9" creationId="{EF874E20-73E4-D850-217A-C814007D08D9}"/>
          </ac:picMkLst>
        </pc:picChg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1116270208" sldId="303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1677005262" sldId="306"/>
        </pc:sldMkLst>
      </pc:sldChg>
      <pc:sldChg chg="ord">
        <pc:chgData name="Petr Musil" userId="120d868b363c96f4" providerId="LiveId" clId="{A51A7DCD-F647-4972-9713-CD61F5D00026}" dt="2026-08-07T21:18:36.341" v="4562"/>
        <pc:sldMkLst>
          <pc:docMk/>
          <pc:sldMk cId="1484862457" sldId="308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2175020216" sldId="310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2970697309" sldId="311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929651560" sldId="312"/>
        </pc:sldMkLst>
      </pc:sldChg>
      <pc:sldChg chg="del">
        <pc:chgData name="Petr Musil" userId="120d868b363c96f4" providerId="LiveId" clId="{A51A7DCD-F647-4972-9713-CD61F5D00026}" dt="2026-08-07T21:18:28.310" v="4560" actId="47"/>
        <pc:sldMkLst>
          <pc:docMk/>
          <pc:sldMk cId="2037929594" sldId="313"/>
        </pc:sldMkLst>
      </pc:sldChg>
      <pc:sldChg chg="delSp modSp add mod">
        <pc:chgData name="Petr Musil" userId="120d868b363c96f4" providerId="LiveId" clId="{A51A7DCD-F647-4972-9713-CD61F5D00026}" dt="2026-08-07T21:01:54.053" v="3620" actId="207"/>
        <pc:sldMkLst>
          <pc:docMk/>
          <pc:sldMk cId="740399868" sldId="314"/>
        </pc:sldMkLst>
        <pc:spChg chg="mod">
          <ac:chgData name="Petr Musil" userId="120d868b363c96f4" providerId="LiveId" clId="{A51A7DCD-F647-4972-9713-CD61F5D00026}" dt="2026-08-07T21:00:10.573" v="3597" actId="1076"/>
          <ac:spMkLst>
            <pc:docMk/>
            <pc:sldMk cId="740399868" sldId="314"/>
            <ac:spMk id="2" creationId="{E6EB6802-DBC9-0E35-9CEF-8A7ACDE9C960}"/>
          </ac:spMkLst>
        </pc:spChg>
        <pc:spChg chg="mod">
          <ac:chgData name="Petr Musil" userId="120d868b363c96f4" providerId="LiveId" clId="{A51A7DCD-F647-4972-9713-CD61F5D00026}" dt="2026-08-07T21:01:54.053" v="3620" actId="207"/>
          <ac:spMkLst>
            <pc:docMk/>
            <pc:sldMk cId="740399868" sldId="314"/>
            <ac:spMk id="3" creationId="{08BD78A5-3FD3-1EC6-3162-3175F7521107}"/>
          </ac:spMkLst>
        </pc:spChg>
        <pc:spChg chg="del">
          <ac:chgData name="Petr Musil" userId="120d868b363c96f4" providerId="LiveId" clId="{A51A7DCD-F647-4972-9713-CD61F5D00026}" dt="2026-08-07T20:56:36.102" v="2904" actId="478"/>
          <ac:spMkLst>
            <pc:docMk/>
            <pc:sldMk cId="740399868" sldId="314"/>
            <ac:spMk id="4" creationId="{FB0DC21F-B770-18C1-CE42-7EBC94651130}"/>
          </ac:spMkLst>
        </pc:spChg>
      </pc:sldChg>
      <pc:sldChg chg="addSp modSp add mod">
        <pc:chgData name="Petr Musil" userId="120d868b363c96f4" providerId="LiveId" clId="{A51A7DCD-F647-4972-9713-CD61F5D00026}" dt="2026-08-07T21:11:23.855" v="4057" actId="1076"/>
        <pc:sldMkLst>
          <pc:docMk/>
          <pc:sldMk cId="3601388619" sldId="315"/>
        </pc:sldMkLst>
        <pc:spChg chg="mod">
          <ac:chgData name="Petr Musil" userId="120d868b363c96f4" providerId="LiveId" clId="{A51A7DCD-F647-4972-9713-CD61F5D00026}" dt="2026-08-07T21:05:20.829" v="3653" actId="20577"/>
          <ac:spMkLst>
            <pc:docMk/>
            <pc:sldMk cId="3601388619" sldId="315"/>
            <ac:spMk id="2" creationId="{3DFAA2E6-FEF8-7B07-76B0-A61D5EBEA731}"/>
          </ac:spMkLst>
        </pc:spChg>
        <pc:spChg chg="mod">
          <ac:chgData name="Petr Musil" userId="120d868b363c96f4" providerId="LiveId" clId="{A51A7DCD-F647-4972-9713-CD61F5D00026}" dt="2026-08-07T21:08:00.476" v="3883" actId="5793"/>
          <ac:spMkLst>
            <pc:docMk/>
            <pc:sldMk cId="3601388619" sldId="315"/>
            <ac:spMk id="3" creationId="{3D675601-EE2A-078F-8ACD-D16F957F148A}"/>
          </ac:spMkLst>
        </pc:spChg>
        <pc:spChg chg="add mod">
          <ac:chgData name="Petr Musil" userId="120d868b363c96f4" providerId="LiveId" clId="{A51A7DCD-F647-4972-9713-CD61F5D00026}" dt="2026-08-07T21:09:47.325" v="3914" actId="1036"/>
          <ac:spMkLst>
            <pc:docMk/>
            <pc:sldMk cId="3601388619" sldId="315"/>
            <ac:spMk id="8" creationId="{87172390-1D9D-ECD1-C8F4-F545A13BE907}"/>
          </ac:spMkLst>
        </pc:spChg>
        <pc:spChg chg="add mod">
          <ac:chgData name="Petr Musil" userId="120d868b363c96f4" providerId="LiveId" clId="{A51A7DCD-F647-4972-9713-CD61F5D00026}" dt="2026-08-07T21:09:36.982" v="3913" actId="207"/>
          <ac:spMkLst>
            <pc:docMk/>
            <pc:sldMk cId="3601388619" sldId="315"/>
            <ac:spMk id="10" creationId="{4B2CF25E-D4F2-BDE8-9A66-7DE0F21BEC72}"/>
          </ac:spMkLst>
        </pc:spChg>
        <pc:spChg chg="add mod">
          <ac:chgData name="Petr Musil" userId="120d868b363c96f4" providerId="LiveId" clId="{A51A7DCD-F647-4972-9713-CD61F5D00026}" dt="2026-08-07T21:11:23.855" v="4057" actId="1076"/>
          <ac:spMkLst>
            <pc:docMk/>
            <pc:sldMk cId="3601388619" sldId="315"/>
            <ac:spMk id="11" creationId="{32A83D11-5E22-B1F2-9621-E6EBE62B6BFC}"/>
          </ac:spMkLst>
        </pc:spChg>
        <pc:picChg chg="add mod">
          <ac:chgData name="Petr Musil" userId="120d868b363c96f4" providerId="LiveId" clId="{A51A7DCD-F647-4972-9713-CD61F5D00026}" dt="2026-08-07T21:08:52.852" v="3887" actId="14100"/>
          <ac:picMkLst>
            <pc:docMk/>
            <pc:sldMk cId="3601388619" sldId="315"/>
            <ac:picMk id="7" creationId="{0A749960-D58E-7EFD-B8AF-74A939DE8103}"/>
          </ac:picMkLst>
        </pc:picChg>
      </pc:sldChg>
      <pc:sldChg chg="delSp modSp add mod">
        <pc:chgData name="Petr Musil" userId="120d868b363c96f4" providerId="LiveId" clId="{A51A7DCD-F647-4972-9713-CD61F5D00026}" dt="2026-08-07T21:17:20.063" v="4557" actId="20577"/>
        <pc:sldMkLst>
          <pc:docMk/>
          <pc:sldMk cId="3272538104" sldId="316"/>
        </pc:sldMkLst>
        <pc:spChg chg="mod">
          <ac:chgData name="Petr Musil" userId="120d868b363c96f4" providerId="LiveId" clId="{A51A7DCD-F647-4972-9713-CD61F5D00026}" dt="2026-08-07T21:17:20.063" v="4557" actId="20577"/>
          <ac:spMkLst>
            <pc:docMk/>
            <pc:sldMk cId="3272538104" sldId="316"/>
            <ac:spMk id="3" creationId="{237D2BE6-8BBE-EA67-7552-402655990E70}"/>
          </ac:spMkLst>
        </pc:spChg>
        <pc:spChg chg="del">
          <ac:chgData name="Petr Musil" userId="120d868b363c96f4" providerId="LiveId" clId="{A51A7DCD-F647-4972-9713-CD61F5D00026}" dt="2026-08-07T21:11:40.159" v="4060" actId="478"/>
          <ac:spMkLst>
            <pc:docMk/>
            <pc:sldMk cId="3272538104" sldId="316"/>
            <ac:spMk id="8" creationId="{315003C8-9596-8E01-560E-84951A110F16}"/>
          </ac:spMkLst>
        </pc:spChg>
        <pc:spChg chg="del">
          <ac:chgData name="Petr Musil" userId="120d868b363c96f4" providerId="LiveId" clId="{A51A7DCD-F647-4972-9713-CD61F5D00026}" dt="2026-08-07T21:11:41.535" v="4061" actId="478"/>
          <ac:spMkLst>
            <pc:docMk/>
            <pc:sldMk cId="3272538104" sldId="316"/>
            <ac:spMk id="10" creationId="{E8871A21-F55E-2D1A-F6DA-540852FB8782}"/>
          </ac:spMkLst>
        </pc:spChg>
        <pc:picChg chg="del">
          <ac:chgData name="Petr Musil" userId="120d868b363c96f4" providerId="LiveId" clId="{A51A7DCD-F647-4972-9713-CD61F5D00026}" dt="2026-08-07T21:11:34.945" v="4058" actId="478"/>
          <ac:picMkLst>
            <pc:docMk/>
            <pc:sldMk cId="3272538104" sldId="316"/>
            <ac:picMk id="7" creationId="{C4D4FADF-1024-6D68-C81C-E1ECE6B0AC9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.sharepoint.com/sites/analytici/Sdilene%20dokumenty/ZPR&#193;VA%20O%20UDR&#381;ITELNOSTI/ZPR&#193;VA%202025/prezentace%20obou%20Zpr&#225;v%202025/2025%20GRAF%2002%20dlu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.sharepoint.com/sites/analytici/Sdilene%20dokumenty/ZPR&#193;VA%20O%20UDR&#381;ITELNOSTI/ZPR&#193;VA%202025/prezentace%20obou%20Zpr&#225;v%202025/2025%20GRAF%2001b%20desagregace%20sal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.sharepoint.com/sites/analytici/Sdilene%20dokumenty/ZPR&#193;VA%20O%20UDR&#381;ITELNOSTI/ZPR&#193;VA%202025/prezentace%20obou%20Zpr&#225;v%202025/2025%20GRAF%2001a%20celkov&#233;%20sald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nrr.sharepoint.com/sites/analytici/Sdilene%20dokumenty/ZPR&#193;VA%20O%20UDR&#381;ITELNOSTI/ZPR&#193;VA%202025/prezentace%20obou%20Zpr&#225;v%202025/2025%20GRAF%2007%20salda%20d&#367;chodov&#233;ho%20syst&#233;mu%20-%20reformy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760644727079969E-2"/>
          <c:y val="2.2432237472702302E-2"/>
          <c:w val="0.67711879404757347"/>
          <c:h val="0.92687964538059597"/>
        </c:manualLayout>
      </c:layout>
      <c:scatterChart>
        <c:scatterStyle val="lineMarker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Strukturální saldo dle MF ČR (srpen, 2025)</c:v>
                </c:pt>
              </c:strCache>
            </c:strRef>
          </c:tx>
          <c:spPr>
            <a:ln w="57150" cap="rnd">
              <a:solidFill>
                <a:srgbClr val="0070C0"/>
              </a:solidFill>
              <a:bevel/>
              <a:tailEnd type="none" w="med" len="med"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CB-4AE8-89EE-59677F718E9A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A9CB-4AE8-89EE-59677F718E9A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A9CB-4AE8-89EE-59677F718E9A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7-A9CB-4AE8-89EE-59677F718E9A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A9CB-4AE8-89EE-59677F718E9A}"/>
              </c:ext>
            </c:extLst>
          </c:dPt>
          <c:dPt>
            <c:idx val="16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B-A9CB-4AE8-89EE-59677F718E9A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D-A9CB-4AE8-89EE-59677F718E9A}"/>
              </c:ext>
            </c:extLst>
          </c:dPt>
          <c:dPt>
            <c:idx val="20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F-A9CB-4AE8-89EE-59677F718E9A}"/>
              </c:ext>
            </c:extLst>
          </c:dPt>
          <c:dPt>
            <c:idx val="22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1-A9CB-4AE8-89EE-59677F718E9A}"/>
              </c:ext>
            </c:extLst>
          </c:dPt>
          <c:dPt>
            <c:idx val="24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3-A9CB-4AE8-89EE-59677F718E9A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5-A9CB-4AE8-89EE-59677F718E9A}"/>
              </c:ext>
            </c:extLst>
          </c:dPt>
          <c:dPt>
            <c:idx val="29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olid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7-A9CB-4AE8-89EE-59677F718E9A}"/>
              </c:ext>
            </c:extLst>
          </c:dPt>
          <c:dPt>
            <c:idx val="30"/>
            <c:marker>
              <c:symbol val="none"/>
            </c:marker>
            <c:bubble3D val="0"/>
            <c:spPr>
              <a:ln w="50800" cap="rnd">
                <a:solidFill>
                  <a:srgbClr val="0070C0"/>
                </a:solidFill>
                <a:prstDash val="solid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9-A9CB-4AE8-89EE-59677F718E9A}"/>
              </c:ext>
            </c:extLst>
          </c:dPt>
          <c:dPt>
            <c:idx val="32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B-A9CB-4AE8-89EE-59677F718E9A}"/>
              </c:ext>
            </c:extLst>
          </c:dPt>
          <c:dPt>
            <c:idx val="33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D-A9CB-4AE8-89EE-59677F718E9A}"/>
              </c:ext>
            </c:extLst>
          </c:dPt>
          <c:dPt>
            <c:idx val="35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1F-A9CB-4AE8-89EE-59677F718E9A}"/>
              </c:ext>
            </c:extLst>
          </c:dPt>
          <c:dPt>
            <c:idx val="37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1-A9CB-4AE8-89EE-59677F718E9A}"/>
              </c:ext>
            </c:extLst>
          </c:dPt>
          <c:dPt>
            <c:idx val="39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3-A9CB-4AE8-89EE-59677F718E9A}"/>
              </c:ext>
            </c:extLst>
          </c:dPt>
          <c:dPt>
            <c:idx val="41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5-A9CB-4AE8-89EE-59677F718E9A}"/>
              </c:ext>
            </c:extLst>
          </c:dPt>
          <c:dPt>
            <c:idx val="43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7-A9CB-4AE8-89EE-59677F718E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9-A9CB-4AE8-89EE-59677F718E9A}"/>
              </c:ext>
            </c:extLst>
          </c:dPt>
          <c:dPt>
            <c:idx val="47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B-A9CB-4AE8-89EE-59677F718E9A}"/>
              </c:ext>
            </c:extLst>
          </c:dPt>
          <c:dPt>
            <c:idx val="49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D-A9CB-4AE8-89EE-59677F718E9A}"/>
              </c:ext>
            </c:extLst>
          </c:dPt>
          <c:dPt>
            <c:idx val="51"/>
            <c:marker>
              <c:symbol val="none"/>
            </c:marker>
            <c:bubble3D val="0"/>
            <c:spPr>
              <a:ln w="57150" cap="rnd">
                <a:solidFill>
                  <a:srgbClr val="0070C0"/>
                </a:solidFill>
                <a:prstDash val="sysDot"/>
                <a:bevel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2F-A9CB-4AE8-89EE-59677F718E9A}"/>
              </c:ext>
            </c:extLst>
          </c:dPt>
          <c:xVal>
            <c:numRef>
              <c:f>List1!$D$1:$BD$1</c:f>
              <c:numCache>
                <c:formatCode>0.0</c:formatCode>
                <c:ptCount val="53"/>
                <c:pt idx="0">
                  <c:v>2014</c:v>
                </c:pt>
                <c:pt idx="1">
                  <c:v>2014</c:v>
                </c:pt>
                <c:pt idx="2">
                  <c:v>2014.5</c:v>
                </c:pt>
                <c:pt idx="3">
                  <c:v>2015</c:v>
                </c:pt>
                <c:pt idx="4">
                  <c:v>2015</c:v>
                </c:pt>
                <c:pt idx="5">
                  <c:v>2015.5</c:v>
                </c:pt>
                <c:pt idx="6">
                  <c:v>2016</c:v>
                </c:pt>
                <c:pt idx="7">
                  <c:v>2016</c:v>
                </c:pt>
                <c:pt idx="8">
                  <c:v>2016.5</c:v>
                </c:pt>
                <c:pt idx="9">
                  <c:v>2017</c:v>
                </c:pt>
                <c:pt idx="10">
                  <c:v>2017</c:v>
                </c:pt>
                <c:pt idx="11">
                  <c:v>2017.5</c:v>
                </c:pt>
                <c:pt idx="12">
                  <c:v>2018</c:v>
                </c:pt>
                <c:pt idx="13">
                  <c:v>2018</c:v>
                </c:pt>
                <c:pt idx="14">
                  <c:v>2018.5</c:v>
                </c:pt>
                <c:pt idx="15">
                  <c:v>2018.5</c:v>
                </c:pt>
                <c:pt idx="16">
                  <c:v>2019</c:v>
                </c:pt>
                <c:pt idx="17">
                  <c:v>2019</c:v>
                </c:pt>
                <c:pt idx="18">
                  <c:v>2019.5</c:v>
                </c:pt>
                <c:pt idx="19">
                  <c:v>2019.5</c:v>
                </c:pt>
                <c:pt idx="20">
                  <c:v>2020</c:v>
                </c:pt>
                <c:pt idx="21">
                  <c:v>2020</c:v>
                </c:pt>
                <c:pt idx="22">
                  <c:v>2020.5</c:v>
                </c:pt>
                <c:pt idx="23">
                  <c:v>2020.5</c:v>
                </c:pt>
                <c:pt idx="24">
                  <c:v>2021</c:v>
                </c:pt>
                <c:pt idx="25">
                  <c:v>2021</c:v>
                </c:pt>
                <c:pt idx="26">
                  <c:v>2021.5</c:v>
                </c:pt>
                <c:pt idx="27">
                  <c:v>2022</c:v>
                </c:pt>
                <c:pt idx="28">
                  <c:v>2022</c:v>
                </c:pt>
                <c:pt idx="29">
                  <c:v>2022.5</c:v>
                </c:pt>
                <c:pt idx="30">
                  <c:v>2023</c:v>
                </c:pt>
                <c:pt idx="31">
                  <c:v>2023</c:v>
                </c:pt>
                <c:pt idx="32">
                  <c:v>2023.5</c:v>
                </c:pt>
                <c:pt idx="33">
                  <c:v>2024</c:v>
                </c:pt>
                <c:pt idx="34">
                  <c:v>2024</c:v>
                </c:pt>
                <c:pt idx="35">
                  <c:v>2024.5</c:v>
                </c:pt>
                <c:pt idx="36">
                  <c:v>2024.5</c:v>
                </c:pt>
                <c:pt idx="37">
                  <c:v>2025</c:v>
                </c:pt>
                <c:pt idx="38">
                  <c:v>2025</c:v>
                </c:pt>
                <c:pt idx="39">
                  <c:v>2025.5</c:v>
                </c:pt>
                <c:pt idx="40">
                  <c:v>2025.5</c:v>
                </c:pt>
                <c:pt idx="41">
                  <c:v>2026</c:v>
                </c:pt>
                <c:pt idx="42">
                  <c:v>2026</c:v>
                </c:pt>
                <c:pt idx="43">
                  <c:v>2026.5</c:v>
                </c:pt>
                <c:pt idx="44">
                  <c:v>2026.5</c:v>
                </c:pt>
                <c:pt idx="45">
                  <c:v>2027</c:v>
                </c:pt>
                <c:pt idx="46">
                  <c:v>2027</c:v>
                </c:pt>
                <c:pt idx="47">
                  <c:v>2027.5</c:v>
                </c:pt>
                <c:pt idx="48">
                  <c:v>2027.5</c:v>
                </c:pt>
                <c:pt idx="49">
                  <c:v>2028</c:v>
                </c:pt>
                <c:pt idx="50">
                  <c:v>2028</c:v>
                </c:pt>
                <c:pt idx="51">
                  <c:v>2028.5</c:v>
                </c:pt>
                <c:pt idx="52">
                  <c:v>2028.5</c:v>
                </c:pt>
              </c:numCache>
            </c:numRef>
          </c:xVal>
          <c:yVal>
            <c:numRef>
              <c:f>List1!$D$2:$BE$2</c:f>
              <c:numCache>
                <c:formatCode>0.00</c:formatCode>
                <c:ptCount val="54"/>
                <c:pt idx="0">
                  <c:v>-1.1200000000000001</c:v>
                </c:pt>
                <c:pt idx="1">
                  <c:v>-1.1200000000000001</c:v>
                </c:pt>
                <c:pt idx="2" formatCode="0.000">
                  <c:v>-0.72499999999999998</c:v>
                </c:pt>
                <c:pt idx="3">
                  <c:v>-0.33</c:v>
                </c:pt>
                <c:pt idx="4">
                  <c:v>-0.33</c:v>
                </c:pt>
                <c:pt idx="5" formatCode="0.000">
                  <c:v>0.27500000000000002</c:v>
                </c:pt>
                <c:pt idx="6">
                  <c:v>0.88</c:v>
                </c:pt>
                <c:pt idx="7">
                  <c:v>0.88</c:v>
                </c:pt>
                <c:pt idx="8" formatCode="0.000">
                  <c:v>0.86499999999999999</c:v>
                </c:pt>
                <c:pt idx="9">
                  <c:v>0.85</c:v>
                </c:pt>
                <c:pt idx="10">
                  <c:v>0.85</c:v>
                </c:pt>
                <c:pt idx="11" formatCode="0.000">
                  <c:v>0.51</c:v>
                </c:pt>
                <c:pt idx="12">
                  <c:v>0.17</c:v>
                </c:pt>
                <c:pt idx="13">
                  <c:v>0.17</c:v>
                </c:pt>
                <c:pt idx="14" formatCode="0.000">
                  <c:v>-0.37</c:v>
                </c:pt>
                <c:pt idx="15" formatCode="0.000">
                  <c:v>-0.37</c:v>
                </c:pt>
                <c:pt idx="16">
                  <c:v>-0.91</c:v>
                </c:pt>
                <c:pt idx="17">
                  <c:v>-0.91</c:v>
                </c:pt>
                <c:pt idx="18" formatCode="0.000">
                  <c:v>-1.605</c:v>
                </c:pt>
                <c:pt idx="19" formatCode="0.000">
                  <c:v>-1.605</c:v>
                </c:pt>
                <c:pt idx="20">
                  <c:v>-2.2999999999999998</c:v>
                </c:pt>
                <c:pt idx="21">
                  <c:v>-2.2999999999999998</c:v>
                </c:pt>
                <c:pt idx="22" formatCode="0.000">
                  <c:v>-2.8050000000000002</c:v>
                </c:pt>
                <c:pt idx="23" formatCode="0.000">
                  <c:v>-2.8050000000000002</c:v>
                </c:pt>
                <c:pt idx="24">
                  <c:v>-3.31</c:v>
                </c:pt>
                <c:pt idx="25">
                  <c:v>-3.31</c:v>
                </c:pt>
                <c:pt idx="26" formatCode="0.000">
                  <c:v>-2.86</c:v>
                </c:pt>
                <c:pt idx="27">
                  <c:v>-2.41</c:v>
                </c:pt>
                <c:pt idx="28">
                  <c:v>-2.41</c:v>
                </c:pt>
                <c:pt idx="29" formatCode="0.000">
                  <c:v>-2.54</c:v>
                </c:pt>
                <c:pt idx="30">
                  <c:v>-2.67</c:v>
                </c:pt>
                <c:pt idx="31">
                  <c:v>-2.67</c:v>
                </c:pt>
                <c:pt idx="32" formatCode="0.000">
                  <c:v>-2.19</c:v>
                </c:pt>
                <c:pt idx="33">
                  <c:v>-1.71</c:v>
                </c:pt>
                <c:pt idx="34">
                  <c:v>-1.71</c:v>
                </c:pt>
                <c:pt idx="35" formatCode="0.000">
                  <c:v>-1.73</c:v>
                </c:pt>
                <c:pt idx="36" formatCode="0.000">
                  <c:v>-1.73</c:v>
                </c:pt>
                <c:pt idx="37">
                  <c:v>-1.75</c:v>
                </c:pt>
                <c:pt idx="38">
                  <c:v>-1.75</c:v>
                </c:pt>
                <c:pt idx="39" formatCode="0.000">
                  <c:v>-1.75</c:v>
                </c:pt>
                <c:pt idx="40" formatCode="0.000">
                  <c:v>-1.75</c:v>
                </c:pt>
                <c:pt idx="41">
                  <c:v>-1.75</c:v>
                </c:pt>
                <c:pt idx="42">
                  <c:v>-1.75</c:v>
                </c:pt>
                <c:pt idx="43" formatCode="0.000">
                  <c:v>-1.925</c:v>
                </c:pt>
                <c:pt idx="44" formatCode="0.000">
                  <c:v>-1.925</c:v>
                </c:pt>
                <c:pt idx="45">
                  <c:v>-2.1</c:v>
                </c:pt>
                <c:pt idx="46">
                  <c:v>-2.1</c:v>
                </c:pt>
                <c:pt idx="47" formatCode="0.000">
                  <c:v>-2.1</c:v>
                </c:pt>
                <c:pt idx="48" formatCode="0.000">
                  <c:v>-2.1</c:v>
                </c:pt>
                <c:pt idx="49">
                  <c:v>-2.1</c:v>
                </c:pt>
                <c:pt idx="50">
                  <c:v>-2.1</c:v>
                </c:pt>
                <c:pt idx="51" formatCode="0.000">
                  <c:v>-2.1</c:v>
                </c:pt>
                <c:pt idx="52" formatCode="0.000">
                  <c:v>-2.1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30-A9CB-4AE8-89EE-59677F718E9A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Predikce dle MF ČR</c:v>
                </c:pt>
              </c:strCache>
            </c:strRef>
          </c:tx>
          <c:spPr>
            <a:ln w="38100" cap="rnd">
              <a:solidFill>
                <a:srgbClr val="0070C0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List1!$B$1:$AZ$1</c:f>
              <c:numCache>
                <c:formatCode>0.0</c:formatCode>
                <c:ptCount val="51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</c:numCache>
            </c:numRef>
          </c:xVal>
          <c:yVal>
            <c:numRef>
              <c:f>List1!$B$3:$AZ$3</c:f>
              <c:numCache>
                <c:formatCode>General</c:formatCode>
                <c:ptCount val="5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31-A9CB-4AE8-89EE-59677F718E9A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Limit dle § 10 Zákona (původní znění, leden 2017)</c:v>
                </c:pt>
              </c:strCache>
            </c:strRef>
          </c:tx>
          <c:spPr>
            <a:ln w="50800" cap="rnd">
              <a:solidFill>
                <a:srgbClr val="FF0000"/>
              </a:solidFill>
              <a:prstDash val="sysDash"/>
              <a:round/>
              <a:headEnd type="oval"/>
            </a:ln>
            <a:effectLst/>
          </c:spPr>
          <c:marker>
            <c:symbol val="none"/>
          </c:marker>
          <c:dPt>
            <c:idx val="13"/>
            <c:marker>
              <c:symbol val="none"/>
            </c:marker>
            <c:bubble3D val="0"/>
            <c:spPr>
              <a:ln w="50800" cap="rnd">
                <a:solidFill>
                  <a:srgbClr val="FF0000"/>
                </a:solidFill>
                <a:prstDash val="sysDash"/>
                <a:round/>
                <a:headEnd type="oval" w="sm" len="sm"/>
                <a:tailEnd type="none" w="sm" len="sm"/>
              </a:ln>
              <a:effectLst/>
            </c:spPr>
            <c:extLst>
              <c:ext xmlns:c16="http://schemas.microsoft.com/office/drawing/2014/chart" uri="{C3380CC4-5D6E-409C-BE32-E72D297353CC}">
                <c16:uniqueId val="{00000033-A9CB-4AE8-89EE-59677F718E9A}"/>
              </c:ext>
            </c:extLst>
          </c:dPt>
          <c:xVal>
            <c:numRef>
              <c:f>List1!$B$1:$AZ$1</c:f>
              <c:numCache>
                <c:formatCode>0.0</c:formatCode>
                <c:ptCount val="51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</c:numCache>
            </c:numRef>
          </c:xVal>
          <c:yVal>
            <c:numRef>
              <c:f>List1!$B$4:$AZ$4</c:f>
              <c:numCache>
                <c:formatCode>General</c:formatCode>
                <c:ptCount val="51"/>
                <c:pt idx="13" formatCode="0.00">
                  <c:v>-1.5</c:v>
                </c:pt>
                <c:pt idx="14" formatCode="0.00">
                  <c:v>-1.5</c:v>
                </c:pt>
                <c:pt idx="15" formatCode="0.00">
                  <c:v>-1.5</c:v>
                </c:pt>
                <c:pt idx="16" formatCode="0.00">
                  <c:v>-1.5</c:v>
                </c:pt>
                <c:pt idx="17" formatCode="0.00">
                  <c:v>-1.25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34-A9CB-4AE8-89EE-59677F718E9A}"/>
            </c:ext>
          </c:extLst>
        </c:ser>
        <c:ser>
          <c:idx val="4"/>
          <c:order val="3"/>
          <c:tx>
            <c:strRef>
              <c:f>List1!$A$5</c:f>
              <c:strCache>
                <c:ptCount val="1"/>
                <c:pt idx="0">
                  <c:v>Limit dle § 10 Zákona (původní znění, leden 2017)</c:v>
                </c:pt>
              </c:strCache>
            </c:strRef>
          </c:tx>
          <c:spPr>
            <a:ln w="508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spPr>
              <a:ln w="50800" cap="rnd">
                <a:solidFill>
                  <a:srgbClr val="FF0000"/>
                </a:solidFill>
                <a:prstDash val="sysDash"/>
                <a:round/>
                <a:headEnd type="none" w="sm" len="sm"/>
                <a:tailEnd type="none" w="sm" len="sm"/>
              </a:ln>
              <a:effectLst/>
            </c:spPr>
            <c:extLst>
              <c:ext xmlns:c16="http://schemas.microsoft.com/office/drawing/2014/chart" uri="{C3380CC4-5D6E-409C-BE32-E72D297353CC}">
                <c16:uniqueId val="{00000036-A9CB-4AE8-89EE-59677F718E9A}"/>
              </c:ext>
            </c:extLst>
          </c:dPt>
          <c:xVal>
            <c:numRef>
              <c:f>List1!$B$1:$AZ$1</c:f>
              <c:numCache>
                <c:formatCode>0.0</c:formatCode>
                <c:ptCount val="51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</c:numCache>
            </c:numRef>
          </c:xVal>
          <c:yVal>
            <c:numRef>
              <c:f>List1!$B$5:$AZ$5</c:f>
              <c:numCache>
                <c:formatCode>General</c:formatCode>
                <c:ptCount val="51"/>
                <c:pt idx="16" formatCode="0.00">
                  <c:v>-1.25</c:v>
                </c:pt>
                <c:pt idx="17" formatCode="0.00">
                  <c:v>-1.25</c:v>
                </c:pt>
                <c:pt idx="18" formatCode="0.00">
                  <c:v>-1.25</c:v>
                </c:pt>
                <c:pt idx="19" formatCode="0.00">
                  <c:v>-1.25</c:v>
                </c:pt>
                <c:pt idx="20" formatCode="0.00">
                  <c:v>-1.25</c:v>
                </c:pt>
                <c:pt idx="21" formatCode="0.00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37-A9CB-4AE8-89EE-59677F718E9A}"/>
            </c:ext>
          </c:extLst>
        </c:ser>
        <c:ser>
          <c:idx val="3"/>
          <c:order val="4"/>
          <c:tx>
            <c:strRef>
              <c:f>List1!$A$6</c:f>
              <c:strCache>
                <c:ptCount val="1"/>
                <c:pt idx="0">
                  <c:v>Limit dle § 10 Zákona (původní znění, leden 2017)</c:v>
                </c:pt>
              </c:strCache>
            </c:strRef>
          </c:tx>
          <c:spPr>
            <a:ln w="50800" cap="rnd">
              <a:solidFill>
                <a:srgbClr val="FF0000"/>
              </a:solidFill>
              <a:prstDash val="sysDash"/>
              <a:round/>
              <a:headEnd type="none"/>
            </a:ln>
            <a:effectLst/>
          </c:spPr>
          <c:marker>
            <c:symbol val="none"/>
          </c:marker>
          <c:dPt>
            <c:idx val="24"/>
            <c:marker>
              <c:symbol val="none"/>
            </c:marker>
            <c:bubble3D val="0"/>
            <c:spPr>
              <a:ln w="50800" cap="rnd">
                <a:solidFill>
                  <a:srgbClr val="FF0000"/>
                </a:solidFill>
                <a:prstDash val="sysDash"/>
                <a:round/>
                <a:headEnd type="none"/>
                <a:tail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39-A9CB-4AE8-89EE-59677F718E9A}"/>
              </c:ext>
            </c:extLst>
          </c:dPt>
          <c:dPt>
            <c:idx val="31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none"/>
              </a:ln>
              <a:effectLst/>
            </c:spPr>
            <c:extLst>
              <c:ext xmlns:c16="http://schemas.microsoft.com/office/drawing/2014/chart" uri="{C3380CC4-5D6E-409C-BE32-E72D297353CC}">
                <c16:uniqueId val="{0000003B-A9CB-4AE8-89EE-59677F718E9A}"/>
              </c:ext>
            </c:extLst>
          </c:dPt>
          <c:dPt>
            <c:idx val="32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3D-A9CB-4AE8-89EE-59677F718E9A}"/>
              </c:ext>
            </c:extLst>
          </c:dPt>
          <c:dPt>
            <c:idx val="34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none"/>
                <a:tail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3F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List1!$B$6:$BD$6</c:f>
              <c:numCache>
                <c:formatCode>General</c:formatCode>
                <c:ptCount val="55"/>
                <c:pt idx="20" formatCode="0.00">
                  <c:v>-1</c:v>
                </c:pt>
                <c:pt idx="21" formatCode="0.00">
                  <c:v>-1</c:v>
                </c:pt>
                <c:pt idx="22" formatCode="0.00">
                  <c:v>-1</c:v>
                </c:pt>
                <c:pt idx="23" formatCode="0.00">
                  <c:v>-1</c:v>
                </c:pt>
                <c:pt idx="24" formatCode="0.00">
                  <c:v>-1</c:v>
                </c:pt>
                <c:pt idx="31" formatCode="0.00">
                  <c:v>-1</c:v>
                </c:pt>
                <c:pt idx="32" formatCode="0.00">
                  <c:v>-1</c:v>
                </c:pt>
                <c:pt idx="33" formatCode="0.00">
                  <c:v>-1</c:v>
                </c:pt>
                <c:pt idx="34" formatCode="0.00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0-A9CB-4AE8-89EE-59677F718E9A}"/>
            </c:ext>
          </c:extLst>
        </c:ser>
        <c:ser>
          <c:idx val="10"/>
          <c:order val="5"/>
          <c:tx>
            <c:strRef>
              <c:f>List1!$A$7</c:f>
              <c:strCache>
                <c:ptCount val="1"/>
                <c:pt idx="0">
                  <c:v>Limit dle § 10a Zákona (po první novele, duben 2020)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25"/>
            <c:marker>
              <c:symbol val="none"/>
            </c:marker>
            <c:bubble3D val="0"/>
            <c:spPr>
              <a:ln w="50800" cap="rnd">
                <a:solidFill>
                  <a:schemeClr val="bg1">
                    <a:lumMod val="50000"/>
                  </a:schemeClr>
                </a:solidFill>
                <a:prstDash val="sysDash"/>
                <a:round/>
                <a:head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42-A9CB-4AE8-89EE-59677F718E9A}"/>
              </c:ext>
            </c:extLst>
          </c:dPt>
          <c:dPt>
            <c:idx val="26"/>
            <c:marker>
              <c:symbol val="none"/>
            </c:marker>
            <c:bubble3D val="0"/>
            <c:spPr>
              <a:ln w="50800" cap="sq">
                <a:solidFill>
                  <a:schemeClr val="bg1">
                    <a:lumMod val="50000"/>
                  </a:schemeClr>
                </a:solidFill>
                <a:prstDash val="sysDash"/>
                <a:round/>
                <a:head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44-A9CB-4AE8-89EE-59677F718E9A}"/>
              </c:ext>
            </c:extLst>
          </c:dPt>
          <c:dPt>
            <c:idx val="28"/>
            <c:marker>
              <c:symbol val="none"/>
            </c:marker>
            <c:bubble3D val="0"/>
            <c:spPr>
              <a:ln w="50800" cap="rnd">
                <a:solidFill>
                  <a:schemeClr val="bg1">
                    <a:lumMod val="50000"/>
                  </a:schemeClr>
                </a:solidFill>
                <a:prstDash val="sysDash"/>
                <a:round/>
                <a:tailEnd type="oval"/>
              </a:ln>
              <a:effectLst/>
            </c:spPr>
            <c:extLst>
              <c:ext xmlns:c16="http://schemas.microsoft.com/office/drawing/2014/chart" uri="{C3380CC4-5D6E-409C-BE32-E72D297353CC}">
                <c16:uniqueId val="{00000046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List1!$B$7:$BD$7</c:f>
              <c:numCache>
                <c:formatCode>General</c:formatCode>
                <c:ptCount val="55"/>
                <c:pt idx="25" formatCode="0.00">
                  <c:v>-4</c:v>
                </c:pt>
                <c:pt idx="26" formatCode="0.00">
                  <c:v>-4</c:v>
                </c:pt>
                <c:pt idx="27" formatCode="0.00">
                  <c:v>-4</c:v>
                </c:pt>
                <c:pt idx="28" formatCode="0.00">
                  <c:v>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7-A9CB-4AE8-89EE-59677F718E9A}"/>
            </c:ext>
          </c:extLst>
        </c:ser>
        <c:ser>
          <c:idx val="5"/>
          <c:order val="6"/>
          <c:tx>
            <c:strRef>
              <c:f>List1!$A$8</c:f>
              <c:strCache>
                <c:ptCount val="1"/>
                <c:pt idx="0">
                  <c:v>Limit dle § 10a Zákona (po druhé novele, leden 2021)</c:v>
                </c:pt>
              </c:strCache>
            </c:strRef>
          </c:tx>
          <c:spPr>
            <a:ln w="50800" cap="rnd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c:spPr>
          <c:marker>
            <c:symbol val="none"/>
          </c:marker>
          <c:dPt>
            <c:idx val="28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oval" w="med" len="med"/>
                <a:tailEnd type="oval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49-A9CB-4AE8-89EE-59677F718E9A}"/>
              </c:ext>
            </c:extLst>
          </c:dPt>
          <c:dPt>
            <c:idx val="29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oval" w="med" len="med"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4B-A9CB-4AE8-89EE-59677F718E9A}"/>
              </c:ext>
            </c:extLst>
          </c:dPt>
          <c:dPt>
            <c:idx val="31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ash"/>
                <a:round/>
                <a:headEnd type="none" w="med" len="med"/>
                <a:tailEnd type="oval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4D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List1!$B$8:$BD$8</c:f>
              <c:numCache>
                <c:formatCode>General</c:formatCode>
                <c:ptCount val="55"/>
                <c:pt idx="28" formatCode="0.00">
                  <c:v>-5.6</c:v>
                </c:pt>
                <c:pt idx="29" formatCode="0.00">
                  <c:v>-5.6</c:v>
                </c:pt>
                <c:pt idx="30" formatCode="0.00">
                  <c:v>-5.6</c:v>
                </c:pt>
                <c:pt idx="31" formatCode="0.00">
                  <c:v>-5.6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E-A9CB-4AE8-89EE-59677F718E9A}"/>
            </c:ext>
          </c:extLst>
        </c:ser>
        <c:ser>
          <c:idx val="6"/>
          <c:order val="7"/>
          <c:tx>
            <c:strRef>
              <c:f>List1!$A$9</c:f>
              <c:strCache>
                <c:ptCount val="1"/>
                <c:pt idx="0">
                  <c:v>Limit dle § 10 a § 10a Zákona (po třetí novele, leden 2024)</c:v>
                </c:pt>
              </c:strCache>
            </c:strRef>
          </c:tx>
          <c:spPr>
            <a:ln w="50800" cap="rnd">
              <a:solidFill>
                <a:srgbClr val="00B050"/>
              </a:solidFill>
              <a:prstDash val="sysDash"/>
              <a:round/>
              <a:headEnd type="oval" w="med" len="med"/>
              <a:tailEnd w="med" len="sm"/>
            </a:ln>
            <a:effectLst/>
          </c:spPr>
          <c:marker>
            <c:symbol val="none"/>
          </c:marker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List1!$B$9:$BD$9</c:f>
              <c:numCache>
                <c:formatCode>General</c:formatCode>
                <c:ptCount val="55"/>
                <c:pt idx="34" formatCode="0.00">
                  <c:v>-2.75</c:v>
                </c:pt>
                <c:pt idx="35" formatCode="0.00">
                  <c:v>-2.75</c:v>
                </c:pt>
                <c:pt idx="36" formatCode="0.00">
                  <c:v>-2.75</c:v>
                </c:pt>
                <c:pt idx="37" formatCode="0.00">
                  <c:v>-2.75</c:v>
                </c:pt>
                <c:pt idx="38" formatCode="0.00">
                  <c:v>-2.25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F-A9CB-4AE8-89EE-59677F718E9A}"/>
            </c:ext>
          </c:extLst>
        </c:ser>
        <c:ser>
          <c:idx val="7"/>
          <c:order val="8"/>
          <c:tx>
            <c:strRef>
              <c:f>List1!$A$10</c:f>
              <c:strCache>
                <c:ptCount val="1"/>
                <c:pt idx="0">
                  <c:v>Limit dle § 10 a § 10a Zákona (po třetí novele, leden 2024)</c:v>
                </c:pt>
              </c:strCache>
            </c:strRef>
          </c:tx>
          <c:spPr>
            <a:ln w="50800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List1!$B$10:$BD$10</c:f>
              <c:numCache>
                <c:formatCode>General</c:formatCode>
                <c:ptCount val="55"/>
                <c:pt idx="37" formatCode="0.00">
                  <c:v>-2.25</c:v>
                </c:pt>
                <c:pt idx="38" formatCode="0.00">
                  <c:v>-2.25</c:v>
                </c:pt>
                <c:pt idx="39" formatCode="0.00">
                  <c:v>-2.25</c:v>
                </c:pt>
                <c:pt idx="40" formatCode="0.00">
                  <c:v>-2.25</c:v>
                </c:pt>
                <c:pt idx="41" formatCode="0.00">
                  <c:v>-2.25</c:v>
                </c:pt>
                <c:pt idx="42" formatCode="0.00">
                  <c:v>-1.75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0-A9CB-4AE8-89EE-59677F718E9A}"/>
            </c:ext>
          </c:extLst>
        </c:ser>
        <c:ser>
          <c:idx val="8"/>
          <c:order val="9"/>
          <c:tx>
            <c:strRef>
              <c:f>List1!$A$11</c:f>
              <c:strCache>
                <c:ptCount val="1"/>
                <c:pt idx="0">
                  <c:v>Limit dle § 10 a § 10a Zákona (po třetí novele, leden 2024)</c:v>
                </c:pt>
              </c:strCache>
            </c:strRef>
          </c:tx>
          <c:spPr>
            <a:ln w="508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43"/>
            <c:marker>
              <c:symbol val="none"/>
            </c:marker>
            <c:bubble3D val="0"/>
            <c:spPr>
              <a:ln w="50800" cap="rnd">
                <a:solidFill>
                  <a:srgbClr val="00B05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2-A9CB-4AE8-89EE-59677F718E9A}"/>
              </c:ext>
            </c:extLst>
          </c:dPt>
          <c:dPt>
            <c:idx val="45"/>
            <c:marker>
              <c:symbol val="none"/>
            </c:marker>
            <c:bubble3D val="0"/>
            <c:spPr>
              <a:ln w="50800" cap="rnd">
                <a:solidFill>
                  <a:srgbClr val="00B05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4-A9CB-4AE8-89EE-59677F718E9A}"/>
              </c:ext>
            </c:extLst>
          </c:dPt>
          <c:dPt>
            <c:idx val="46"/>
            <c:marker>
              <c:symbol val="none"/>
            </c:marker>
            <c:bubble3D val="0"/>
            <c:spPr>
              <a:ln w="50800" cap="rnd">
                <a:solidFill>
                  <a:srgbClr val="00B05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6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List1!$B$11:$BD$11</c:f>
              <c:numCache>
                <c:formatCode>General</c:formatCode>
                <c:ptCount val="55"/>
                <c:pt idx="41" formatCode="0.00">
                  <c:v>-1.75</c:v>
                </c:pt>
                <c:pt idx="42" formatCode="0.00">
                  <c:v>-1.75</c:v>
                </c:pt>
                <c:pt idx="43">
                  <c:v>-1.75</c:v>
                </c:pt>
                <c:pt idx="44">
                  <c:v>-1.75</c:v>
                </c:pt>
                <c:pt idx="45">
                  <c:v>-1.75</c:v>
                </c:pt>
                <c:pt idx="46">
                  <c:v>-1.25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7-A9CB-4AE8-89EE-59677F718E9A}"/>
            </c:ext>
          </c:extLst>
        </c:ser>
        <c:ser>
          <c:idx val="9"/>
          <c:order val="10"/>
          <c:tx>
            <c:strRef>
              <c:f>List1!$A$12</c:f>
              <c:strCache>
                <c:ptCount val="1"/>
                <c:pt idx="0">
                  <c:v>Limit dle § 10 a § 10a Zákona (po třetí novele, leden 2024)</c:v>
                </c:pt>
              </c:strCache>
            </c:strRef>
          </c:tx>
          <c:spPr>
            <a:ln w="50800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49"/>
            <c:marker>
              <c:symbol val="none"/>
            </c:marker>
            <c:bubble3D val="0"/>
            <c:spPr>
              <a:ln w="50800" cap="rnd">
                <a:solidFill>
                  <a:srgbClr val="00B050"/>
                </a:solidFill>
                <a:prstDash val="sysDash"/>
                <a:round/>
                <a:tailEnd type="none"/>
              </a:ln>
              <a:effectLst/>
            </c:spPr>
            <c:extLst>
              <c:ext xmlns:c16="http://schemas.microsoft.com/office/drawing/2014/chart" uri="{C3380CC4-5D6E-409C-BE32-E72D297353CC}">
                <c16:uniqueId val="{00000059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List1!$B$12:$BD$12</c:f>
              <c:numCache>
                <c:formatCode>General</c:formatCode>
                <c:ptCount val="55"/>
                <c:pt idx="45">
                  <c:v>-1.25</c:v>
                </c:pt>
                <c:pt idx="46">
                  <c:v>-1.25</c:v>
                </c:pt>
                <c:pt idx="47">
                  <c:v>-1.25</c:v>
                </c:pt>
                <c:pt idx="48">
                  <c:v>-1.25</c:v>
                </c:pt>
                <c:pt idx="49">
                  <c:v>-1.25</c:v>
                </c:pt>
                <c:pt idx="50" formatCode="0.00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A-A9CB-4AE8-89EE-59677F718E9A}"/>
            </c:ext>
          </c:extLst>
        </c:ser>
        <c:ser>
          <c:idx val="11"/>
          <c:order val="11"/>
          <c:tx>
            <c:strRef>
              <c:f>List1!$A$13</c:f>
              <c:strCache>
                <c:ptCount val="1"/>
              </c:strCache>
            </c:strRef>
          </c:tx>
          <c:spPr>
            <a:ln w="50800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dPt>
            <c:idx val="51"/>
            <c:marker>
              <c:symbol val="none"/>
            </c:marker>
            <c:bubble3D val="0"/>
            <c:spPr>
              <a:ln w="50800" cap="rnd">
                <a:solidFill>
                  <a:srgbClr val="00B050"/>
                </a:solidFill>
                <a:prstDash val="sysDash"/>
                <a:round/>
                <a:headEnd type="none"/>
              </a:ln>
              <a:effectLst/>
            </c:spPr>
            <c:extLst>
              <c:ext xmlns:c16="http://schemas.microsoft.com/office/drawing/2014/chart" uri="{C3380CC4-5D6E-409C-BE32-E72D297353CC}">
                <c16:uniqueId val="{0000005C-A9CB-4AE8-89EE-59677F718E9A}"/>
              </c:ext>
            </c:extLst>
          </c:dPt>
          <c:xVal>
            <c:numRef>
              <c:f>List1!$B$1:$BD$1</c:f>
              <c:numCache>
                <c:formatCode>0.0</c:formatCode>
                <c:ptCount val="55"/>
                <c:pt idx="0">
                  <c:v>2013</c:v>
                </c:pt>
                <c:pt idx="1">
                  <c:v>2013.5</c:v>
                </c:pt>
                <c:pt idx="2">
                  <c:v>2014</c:v>
                </c:pt>
                <c:pt idx="3">
                  <c:v>2014</c:v>
                </c:pt>
                <c:pt idx="4">
                  <c:v>2014.5</c:v>
                </c:pt>
                <c:pt idx="5">
                  <c:v>2015</c:v>
                </c:pt>
                <c:pt idx="6">
                  <c:v>2015</c:v>
                </c:pt>
                <c:pt idx="7">
                  <c:v>2015.5</c:v>
                </c:pt>
                <c:pt idx="8">
                  <c:v>2016</c:v>
                </c:pt>
                <c:pt idx="9">
                  <c:v>2016</c:v>
                </c:pt>
                <c:pt idx="10">
                  <c:v>2016.5</c:v>
                </c:pt>
                <c:pt idx="11">
                  <c:v>2017</c:v>
                </c:pt>
                <c:pt idx="12">
                  <c:v>2017</c:v>
                </c:pt>
                <c:pt idx="13">
                  <c:v>2017.5</c:v>
                </c:pt>
                <c:pt idx="14">
                  <c:v>2018</c:v>
                </c:pt>
                <c:pt idx="15">
                  <c:v>2018</c:v>
                </c:pt>
                <c:pt idx="16">
                  <c:v>2018.5</c:v>
                </c:pt>
                <c:pt idx="17">
                  <c:v>2018.5</c:v>
                </c:pt>
                <c:pt idx="18">
                  <c:v>2019</c:v>
                </c:pt>
                <c:pt idx="19">
                  <c:v>2019</c:v>
                </c:pt>
                <c:pt idx="20">
                  <c:v>2019.5</c:v>
                </c:pt>
                <c:pt idx="21">
                  <c:v>2019.5</c:v>
                </c:pt>
                <c:pt idx="22">
                  <c:v>2020</c:v>
                </c:pt>
                <c:pt idx="23">
                  <c:v>2020</c:v>
                </c:pt>
                <c:pt idx="24">
                  <c:v>2020.5</c:v>
                </c:pt>
                <c:pt idx="25">
                  <c:v>2020.5</c:v>
                </c:pt>
                <c:pt idx="26">
                  <c:v>2021</c:v>
                </c:pt>
                <c:pt idx="27">
                  <c:v>2021</c:v>
                </c:pt>
                <c:pt idx="28">
                  <c:v>2021.5</c:v>
                </c:pt>
                <c:pt idx="29">
                  <c:v>2022</c:v>
                </c:pt>
                <c:pt idx="30">
                  <c:v>2022</c:v>
                </c:pt>
                <c:pt idx="31">
                  <c:v>2022.5</c:v>
                </c:pt>
                <c:pt idx="32">
                  <c:v>2023</c:v>
                </c:pt>
                <c:pt idx="33">
                  <c:v>2023</c:v>
                </c:pt>
                <c:pt idx="34">
                  <c:v>2023.5</c:v>
                </c:pt>
                <c:pt idx="35">
                  <c:v>2024</c:v>
                </c:pt>
                <c:pt idx="36">
                  <c:v>2024</c:v>
                </c:pt>
                <c:pt idx="37">
                  <c:v>2024.5</c:v>
                </c:pt>
                <c:pt idx="38">
                  <c:v>2024.5</c:v>
                </c:pt>
                <c:pt idx="39">
                  <c:v>2025</c:v>
                </c:pt>
                <c:pt idx="40">
                  <c:v>2025</c:v>
                </c:pt>
                <c:pt idx="41">
                  <c:v>2025.5</c:v>
                </c:pt>
                <c:pt idx="42">
                  <c:v>2025.5</c:v>
                </c:pt>
                <c:pt idx="43">
                  <c:v>2026</c:v>
                </c:pt>
                <c:pt idx="44">
                  <c:v>2026</c:v>
                </c:pt>
                <c:pt idx="45">
                  <c:v>2026.5</c:v>
                </c:pt>
                <c:pt idx="46">
                  <c:v>2026.5</c:v>
                </c:pt>
                <c:pt idx="47">
                  <c:v>2027</c:v>
                </c:pt>
                <c:pt idx="48">
                  <c:v>2027</c:v>
                </c:pt>
                <c:pt idx="49">
                  <c:v>2027.5</c:v>
                </c:pt>
                <c:pt idx="50">
                  <c:v>2027.5</c:v>
                </c:pt>
                <c:pt idx="51">
                  <c:v>2028</c:v>
                </c:pt>
                <c:pt idx="52">
                  <c:v>2028</c:v>
                </c:pt>
                <c:pt idx="53">
                  <c:v>2028.5</c:v>
                </c:pt>
                <c:pt idx="54">
                  <c:v>2028.5</c:v>
                </c:pt>
              </c:numCache>
            </c:numRef>
          </c:xVal>
          <c:yVal>
            <c:numRef>
              <c:f>List1!$B$13:$BF$13</c:f>
              <c:numCache>
                <c:formatCode>General</c:formatCode>
                <c:ptCount val="57"/>
                <c:pt idx="49" formatCode="0.00">
                  <c:v>-1</c:v>
                </c:pt>
                <c:pt idx="50" formatCode="0.00">
                  <c:v>-1</c:v>
                </c:pt>
                <c:pt idx="51" formatCode="0.00">
                  <c:v>-1</c:v>
                </c:pt>
                <c:pt idx="52" formatCode="0.00">
                  <c:v>-1</c:v>
                </c:pt>
                <c:pt idx="53" formatCode="0.00">
                  <c:v>-1</c:v>
                </c:pt>
                <c:pt idx="54" formatCode="0.00">
                  <c:v>-1</c:v>
                </c:pt>
                <c:pt idx="55" formatCode="0.00">
                  <c:v>-1</c:v>
                </c:pt>
                <c:pt idx="56" formatCode="0.00">
                  <c:v>-1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5D-A9CB-4AE8-89EE-59677F718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9571624"/>
        <c:axId val="709576544"/>
      </c:scatterChart>
      <c:valAx>
        <c:axId val="709571624"/>
        <c:scaling>
          <c:orientation val="minMax"/>
          <c:max val="2028.5"/>
          <c:min val="201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709576544"/>
        <c:crossesAt val="0"/>
        <c:crossBetween val="midCat"/>
        <c:majorUnit val="1"/>
        <c:minorUnit val="0.5"/>
      </c:valAx>
      <c:valAx>
        <c:axId val="709576544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% HDP</a:t>
                </a:r>
              </a:p>
            </c:rich>
          </c:tx>
          <c:layout>
            <c:manualLayout>
              <c:xMode val="edge"/>
              <c:yMode val="edge"/>
              <c:x val="5.0848607927997532E-4"/>
              <c:y val="0.394390656034150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709571624"/>
        <c:crossesAt val="2012.5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7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ayout>
        <c:manualLayout>
          <c:xMode val="edge"/>
          <c:yMode val="edge"/>
          <c:x val="0.77208651572182574"/>
          <c:y val="3.8280220160278267E-2"/>
          <c:w val="0.22309155169885322"/>
          <c:h val="0.922701319941430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24423989987014E-2"/>
          <c:y val="2.1342738935314989E-2"/>
          <c:w val="0.71833894592200154"/>
          <c:h val="0.86700209034966202"/>
        </c:manualLayout>
      </c:layout>
      <c:barChart>
        <c:barDir val="col"/>
        <c:grouping val="clustered"/>
        <c:varyColors val="0"/>
        <c:ser>
          <c:idx val="2"/>
          <c:order val="3"/>
          <c:tx>
            <c:strRef>
              <c:f>List1!$A$6</c:f>
              <c:strCache>
                <c:ptCount val="1"/>
              </c:strCache>
            </c:strRef>
          </c:tx>
          <c:spPr>
            <a:solidFill>
              <a:schemeClr val="bg1">
                <a:lumMod val="85000"/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List1!$B$2:$P$2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List1!$B$6:$P$6</c:f>
              <c:numCache>
                <c:formatCode>General</c:formatCode>
                <c:ptCount val="15"/>
                <c:pt idx="11">
                  <c:v>60</c:v>
                </c:pt>
                <c:pt idx="12">
                  <c:v>60</c:v>
                </c:pt>
                <c:pt idx="13">
                  <c:v>60</c:v>
                </c:pt>
                <c:pt idx="1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E4-46D9-9400-597BD76F8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353694552"/>
        <c:axId val="353694944"/>
      </c:barChart>
      <c:lineChart>
        <c:grouping val="standard"/>
        <c:varyColors val="0"/>
        <c:ser>
          <c:idx val="1"/>
          <c:order val="0"/>
          <c:tx>
            <c:strRef>
              <c:f>List1!$A$5</c:f>
              <c:strCache>
                <c:ptCount val="1"/>
                <c:pt idx="0">
                  <c:v>Hranice dluhové brzdy dle Zákona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List1!$B$2:$P$2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List1!$B$5:$P$5</c:f>
              <c:numCache>
                <c:formatCode>General</c:formatCode>
                <c:ptCount val="15"/>
                <c:pt idx="4">
                  <c:v>55</c:v>
                </c:pt>
                <c:pt idx="5">
                  <c:v>55</c:v>
                </c:pt>
                <c:pt idx="6">
                  <c:v>55</c:v>
                </c:pt>
                <c:pt idx="7">
                  <c:v>55</c:v>
                </c:pt>
                <c:pt idx="8">
                  <c:v>55</c:v>
                </c:pt>
                <c:pt idx="9">
                  <c:v>55</c:v>
                </c:pt>
                <c:pt idx="10">
                  <c:v>55</c:v>
                </c:pt>
                <c:pt idx="11">
                  <c:v>55</c:v>
                </c:pt>
                <c:pt idx="12">
                  <c:v>55</c:v>
                </c:pt>
                <c:pt idx="13">
                  <c:v>55</c:v>
                </c:pt>
                <c:pt idx="14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6E4-46D9-9400-597BD76F8B8E}"/>
            </c:ext>
          </c:extLst>
        </c:ser>
        <c:ser>
          <c:idx val="0"/>
          <c:order val="1"/>
          <c:tx>
            <c:strRef>
              <c:f>List1!$A$4</c:f>
              <c:strCache>
                <c:ptCount val="1"/>
                <c:pt idx="0">
                  <c:v>Celkový dluh (predikce MF ČR)</c:v>
                </c:pt>
              </c:strCache>
            </c:strRef>
          </c:tx>
          <c:spPr>
            <a:ln w="50800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List1!$B$2:$P$2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List1!$B$4:$P$4</c:f>
              <c:numCache>
                <c:formatCode>General</c:formatCode>
                <c:ptCount val="15"/>
                <c:pt idx="10" formatCode="0.0">
                  <c:v>43.339879995511993</c:v>
                </c:pt>
                <c:pt idx="11" formatCode="0.0">
                  <c:v>44.2</c:v>
                </c:pt>
                <c:pt idx="12" formatCode="0.0">
                  <c:v>45.5</c:v>
                </c:pt>
                <c:pt idx="13" formatCode="0.0">
                  <c:v>45.2</c:v>
                </c:pt>
                <c:pt idx="14" formatCode="0.0">
                  <c:v>45.1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6E4-46D9-9400-597BD76F8B8E}"/>
            </c:ext>
          </c:extLst>
        </c:ser>
        <c:ser>
          <c:idx val="3"/>
          <c:order val="2"/>
          <c:tx>
            <c:strRef>
              <c:f>List1!$A$3</c:f>
              <c:strCache>
                <c:ptCount val="1"/>
                <c:pt idx="0">
                  <c:v>Celkový dluh</c:v>
                </c:pt>
              </c:strCache>
            </c:strRef>
          </c:tx>
          <c:spPr>
            <a:ln w="50800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List1!$B$2:$P$2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List1!$B$3:$L$3</c:f>
              <c:numCache>
                <c:formatCode>0.0</c:formatCode>
                <c:ptCount val="11"/>
                <c:pt idx="0">
                  <c:v>41.546179514759167</c:v>
                </c:pt>
                <c:pt idx="1">
                  <c:v>39.469492862245318</c:v>
                </c:pt>
                <c:pt idx="2">
                  <c:v>36.232214130410092</c:v>
                </c:pt>
                <c:pt idx="3">
                  <c:v>33.781826424350264</c:v>
                </c:pt>
                <c:pt idx="4">
                  <c:v>31.677755816393411</c:v>
                </c:pt>
                <c:pt idx="5">
                  <c:v>29.551735655861933</c:v>
                </c:pt>
                <c:pt idx="6">
                  <c:v>36.882939468985739</c:v>
                </c:pt>
                <c:pt idx="7">
                  <c:v>40.692005317264226</c:v>
                </c:pt>
                <c:pt idx="8">
                  <c:v>42.520374838011243</c:v>
                </c:pt>
                <c:pt idx="9">
                  <c:v>42.222228024630354</c:v>
                </c:pt>
                <c:pt idx="10">
                  <c:v>43.339879995511993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6E4-46D9-9400-597BD76F8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3694552"/>
        <c:axId val="353694944"/>
      </c:lineChart>
      <c:catAx>
        <c:axId val="353694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3694944"/>
        <c:crosses val="autoZero"/>
        <c:auto val="1"/>
        <c:lblAlgn val="ctr"/>
        <c:lblOffset val="100"/>
        <c:noMultiLvlLbl val="0"/>
      </c:catAx>
      <c:valAx>
        <c:axId val="353694944"/>
        <c:scaling>
          <c:orientation val="minMax"/>
          <c:max val="6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% HDP</a:t>
                </a:r>
              </a:p>
            </c:rich>
          </c:tx>
          <c:layout>
            <c:manualLayout>
              <c:xMode val="edge"/>
              <c:yMode val="edge"/>
              <c:x val="3.2860773256651794E-4"/>
              <c:y val="0.384626406172407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536945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1556278195974075"/>
          <c:y val="6.5735234859128078E-2"/>
          <c:w val="0.18040547071247598"/>
          <c:h val="0.822914148179610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72046709297049"/>
          <c:y val="2.9005027727104754E-2"/>
          <c:w val="0.86541010137163121"/>
          <c:h val="0.87460919267846826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'2025_graf 3'!$A$5</c:f>
              <c:strCache>
                <c:ptCount val="1"/>
                <c:pt idx="0">
                  <c:v>Strukturální saldo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pattFill prst="pct80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CC-4A78-B65F-A6B6C9031BF3}"/>
              </c:ext>
            </c:extLst>
          </c:dPt>
          <c:dPt>
            <c:idx val="11"/>
            <c:invertIfNegative val="0"/>
            <c:bubble3D val="0"/>
            <c:spPr>
              <a:pattFill prst="pct80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CC-4A78-B65F-A6B6C9031BF3}"/>
              </c:ext>
            </c:extLst>
          </c:dPt>
          <c:dPt>
            <c:idx val="12"/>
            <c:invertIfNegative val="0"/>
            <c:bubble3D val="0"/>
            <c:spPr>
              <a:pattFill prst="pct80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CC-4A78-B65F-A6B6C9031BF3}"/>
              </c:ext>
            </c:extLst>
          </c:dPt>
          <c:dPt>
            <c:idx val="13"/>
            <c:invertIfNegative val="0"/>
            <c:bubble3D val="0"/>
            <c:spPr>
              <a:pattFill prst="pct80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CC-4A78-B65F-A6B6C9031BF3}"/>
              </c:ext>
            </c:extLst>
          </c:dPt>
          <c:dPt>
            <c:idx val="14"/>
            <c:invertIfNegative val="0"/>
            <c:bubble3D val="0"/>
            <c:spPr>
              <a:pattFill prst="pct80">
                <a:fgClr>
                  <a:srgbClr val="0070C0"/>
                </a:fgClr>
                <a:bgClr>
                  <a:schemeClr val="bg1"/>
                </a:bgClr>
              </a:patt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CC-4A78-B65F-A6B6C9031BF3}"/>
              </c:ext>
            </c:extLst>
          </c:dPt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3'!$B$5:$P$5</c:f>
              <c:numCache>
                <c:formatCode>0.0</c:formatCode>
                <c:ptCount val="15"/>
                <c:pt idx="0">
                  <c:v>-1.1200000000000001</c:v>
                </c:pt>
                <c:pt idx="1">
                  <c:v>-0.33</c:v>
                </c:pt>
                <c:pt idx="2">
                  <c:v>0.88</c:v>
                </c:pt>
                <c:pt idx="3">
                  <c:v>0.85</c:v>
                </c:pt>
                <c:pt idx="4">
                  <c:v>0.17</c:v>
                </c:pt>
                <c:pt idx="5">
                  <c:v>-0.91</c:v>
                </c:pt>
                <c:pt idx="6">
                  <c:v>-2.2999999999999998</c:v>
                </c:pt>
                <c:pt idx="7">
                  <c:v>-3.31</c:v>
                </c:pt>
                <c:pt idx="8">
                  <c:v>-2.41</c:v>
                </c:pt>
                <c:pt idx="9">
                  <c:v>-2.67</c:v>
                </c:pt>
                <c:pt idx="10">
                  <c:v>-1.71</c:v>
                </c:pt>
                <c:pt idx="11">
                  <c:v>-1.75</c:v>
                </c:pt>
                <c:pt idx="12">
                  <c:v>-1.75</c:v>
                </c:pt>
                <c:pt idx="13">
                  <c:v>-2.1</c:v>
                </c:pt>
                <c:pt idx="14">
                  <c:v>-2.1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DCC-4A78-B65F-A6B6C9031BF3}"/>
            </c:ext>
          </c:extLst>
        </c:ser>
        <c:ser>
          <c:idx val="3"/>
          <c:order val="1"/>
          <c:tx>
            <c:strRef>
              <c:f>'2025_graf 3'!$A$6</c:f>
              <c:strCache>
                <c:ptCount val="1"/>
                <c:pt idx="0">
                  <c:v>Jednorázové a přechodné operace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pattFill prst="pct8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4DCC-4A78-B65F-A6B6C9031BF3}"/>
              </c:ext>
            </c:extLst>
          </c:dPt>
          <c:dPt>
            <c:idx val="11"/>
            <c:invertIfNegative val="0"/>
            <c:bubble3D val="0"/>
            <c:spPr>
              <a:pattFill prst="pct8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4DCC-4A78-B65F-A6B6C9031BF3}"/>
              </c:ext>
            </c:extLst>
          </c:dPt>
          <c:dPt>
            <c:idx val="12"/>
            <c:invertIfNegative val="0"/>
            <c:bubble3D val="0"/>
            <c:spPr>
              <a:pattFill prst="pct8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4DCC-4A78-B65F-A6B6C9031BF3}"/>
              </c:ext>
            </c:extLst>
          </c:dPt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3'!$B$6:$P$6</c:f>
              <c:numCache>
                <c:formatCode>0.0</c:formatCode>
                <c:ptCount val="15"/>
                <c:pt idx="0">
                  <c:v>-0.42</c:v>
                </c:pt>
                <c:pt idx="1">
                  <c:v>-0.28000000000000003</c:v>
                </c:pt>
                <c:pt idx="2">
                  <c:v>0.06</c:v>
                </c:pt>
                <c:pt idx="3">
                  <c:v>0</c:v>
                </c:pt>
                <c:pt idx="4">
                  <c:v>-0.08</c:v>
                </c:pt>
                <c:pt idx="5">
                  <c:v>0</c:v>
                </c:pt>
                <c:pt idx="6">
                  <c:v>-2.23</c:v>
                </c:pt>
                <c:pt idx="7">
                  <c:v>-1.51</c:v>
                </c:pt>
                <c:pt idx="8">
                  <c:v>-0.84</c:v>
                </c:pt>
                <c:pt idx="9">
                  <c:v>-0.82</c:v>
                </c:pt>
                <c:pt idx="10">
                  <c:v>0.33</c:v>
                </c:pt>
                <c:pt idx="11">
                  <c:v>0.13</c:v>
                </c:pt>
                <c:pt idx="12">
                  <c:v>-0.1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DCC-4A78-B65F-A6B6C9031BF3}"/>
            </c:ext>
          </c:extLst>
        </c:ser>
        <c:ser>
          <c:idx val="4"/>
          <c:order val="2"/>
          <c:tx>
            <c:strRef>
              <c:f>'2025_graf 3'!$A$7</c:f>
              <c:strCache>
                <c:ptCount val="1"/>
                <c:pt idx="0">
                  <c:v>Cyklická složka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pattFill prst="pct8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DCC-4A78-B65F-A6B6C9031BF3}"/>
              </c:ext>
            </c:extLst>
          </c:dPt>
          <c:dPt>
            <c:idx val="11"/>
            <c:invertIfNegative val="0"/>
            <c:bubble3D val="0"/>
            <c:spPr>
              <a:pattFill prst="pct8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DCC-4A78-B65F-A6B6C9031BF3}"/>
              </c:ext>
            </c:extLst>
          </c:dPt>
          <c:dPt>
            <c:idx val="12"/>
            <c:invertIfNegative val="0"/>
            <c:bubble3D val="0"/>
            <c:spPr>
              <a:pattFill prst="pct8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4DCC-4A78-B65F-A6B6C9031BF3}"/>
              </c:ext>
            </c:extLst>
          </c:dPt>
          <c:dPt>
            <c:idx val="13"/>
            <c:invertIfNegative val="0"/>
            <c:bubble3D val="0"/>
            <c:spPr>
              <a:pattFill prst="pct8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4DCC-4A78-B65F-A6B6C9031BF3}"/>
              </c:ext>
            </c:extLst>
          </c:dPt>
          <c:dPt>
            <c:idx val="14"/>
            <c:invertIfNegative val="0"/>
            <c:bubble3D val="0"/>
            <c:spPr>
              <a:pattFill prst="pct8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4DCC-4A78-B65F-A6B6C9031BF3}"/>
              </c:ext>
            </c:extLst>
          </c:dPt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3'!$B$7:$P$7</c:f>
              <c:numCache>
                <c:formatCode>0.0</c:formatCode>
                <c:ptCount val="15"/>
                <c:pt idx="0">
                  <c:v>-0.55000000000000004</c:v>
                </c:pt>
                <c:pt idx="1">
                  <c:v>-0.06</c:v>
                </c:pt>
                <c:pt idx="2">
                  <c:v>-0.25</c:v>
                </c:pt>
                <c:pt idx="3">
                  <c:v>0.61</c:v>
                </c:pt>
                <c:pt idx="4">
                  <c:v>0.79</c:v>
                </c:pt>
                <c:pt idx="5">
                  <c:v>1.2</c:v>
                </c:pt>
                <c:pt idx="6">
                  <c:v>-1.1200000000000001</c:v>
                </c:pt>
                <c:pt idx="7">
                  <c:v>-0.13</c:v>
                </c:pt>
                <c:pt idx="8">
                  <c:v>0.19</c:v>
                </c:pt>
                <c:pt idx="9">
                  <c:v>-0.24</c:v>
                </c:pt>
                <c:pt idx="10">
                  <c:v>-0.61</c:v>
                </c:pt>
                <c:pt idx="11">
                  <c:v>-0.3</c:v>
                </c:pt>
                <c:pt idx="12">
                  <c:v>-0.1</c:v>
                </c:pt>
                <c:pt idx="13">
                  <c:v>0.1</c:v>
                </c:pt>
                <c:pt idx="1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DCC-4A78-B65F-A6B6C9031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1760239119"/>
        <c:axId val="1760246607"/>
      </c:barChart>
      <c:lineChart>
        <c:grouping val="standard"/>
        <c:varyColors val="0"/>
        <c:ser>
          <c:idx val="0"/>
          <c:order val="3"/>
          <c:tx>
            <c:strRef>
              <c:f>'2025_graf 3'!$A$3</c:f>
              <c:strCache>
                <c:ptCount val="1"/>
                <c:pt idx="0">
                  <c:v>Celkové saldo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44450" cap="rnd">
                <a:solidFill>
                  <a:schemeClr val="tx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4DCC-4A78-B65F-A6B6C9031BF3}"/>
              </c:ext>
            </c:extLst>
          </c:dPt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3'!$B$3:$P$3</c:f>
              <c:numCache>
                <c:formatCode>0.0</c:formatCode>
                <c:ptCount val="15"/>
                <c:pt idx="0">
                  <c:v>-2.09</c:v>
                </c:pt>
                <c:pt idx="1">
                  <c:v>-0.67</c:v>
                </c:pt>
                <c:pt idx="2">
                  <c:v>0.68</c:v>
                </c:pt>
                <c:pt idx="3">
                  <c:v>1.46</c:v>
                </c:pt>
                <c:pt idx="4">
                  <c:v>0.88</c:v>
                </c:pt>
                <c:pt idx="5">
                  <c:v>0.28000000000000003</c:v>
                </c:pt>
                <c:pt idx="6">
                  <c:v>-5.65</c:v>
                </c:pt>
                <c:pt idx="7">
                  <c:v>-4.95</c:v>
                </c:pt>
                <c:pt idx="8">
                  <c:v>-3.07</c:v>
                </c:pt>
                <c:pt idx="9">
                  <c:v>-3.73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4DCC-4A78-B65F-A6B6C9031BF3}"/>
            </c:ext>
          </c:extLst>
        </c:ser>
        <c:ser>
          <c:idx val="1"/>
          <c:order val="4"/>
          <c:tx>
            <c:strRef>
              <c:f>'2025_graf 3'!$A$4</c:f>
              <c:strCache>
                <c:ptCount val="1"/>
                <c:pt idx="0">
                  <c:v>Celkové saldo (predikce MF ČR 08/2025)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4DCC-4A78-B65F-A6B6C9031BF3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4DCC-4A78-B65F-A6B6C9031BF3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5-4DCC-4A78-B65F-A6B6C9031BF3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7-4DCC-4A78-B65F-A6B6C9031BF3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9-4DCC-4A78-B65F-A6B6C9031BF3}"/>
              </c:ext>
            </c:extLst>
          </c:dPt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3'!$B$4:$P$4</c:f>
              <c:numCache>
                <c:formatCode>General</c:formatCode>
                <c:ptCount val="15"/>
                <c:pt idx="9" formatCode="0.0">
                  <c:v>-3.73</c:v>
                </c:pt>
                <c:pt idx="10" formatCode="0.0">
                  <c:v>-1.99</c:v>
                </c:pt>
                <c:pt idx="11" formatCode="0.0">
                  <c:v>-1.92</c:v>
                </c:pt>
                <c:pt idx="12" formatCode="0.0">
                  <c:v>-2</c:v>
                </c:pt>
                <c:pt idx="13" formatCode="0.0">
                  <c:v>-1.9</c:v>
                </c:pt>
                <c:pt idx="14" formatCode="0.0">
                  <c:v>-1.8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4DCC-4A78-B65F-A6B6C9031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0239119"/>
        <c:axId val="1760246607"/>
      </c:lineChart>
      <c:catAx>
        <c:axId val="1760239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60246607"/>
        <c:crosses val="autoZero"/>
        <c:auto val="1"/>
        <c:lblAlgn val="ctr"/>
        <c:lblOffset val="100"/>
        <c:tickMarkSkip val="1"/>
        <c:noMultiLvlLbl val="0"/>
      </c:catAx>
      <c:valAx>
        <c:axId val="1760246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 dirty="0"/>
                  <a:t>% HDP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60239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0"/>
          <c:y val="0.73972589670768518"/>
          <c:w val="0.81006751767732987"/>
          <c:h val="0.150784739794505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86381648355938"/>
          <c:y val="2.8838339509784799E-2"/>
          <c:w val="0.85269281611167114"/>
          <c:h val="0.86531309289501213"/>
        </c:manualLayout>
      </c:layout>
      <c:lineChart>
        <c:grouping val="standard"/>
        <c:varyColors val="0"/>
        <c:ser>
          <c:idx val="0"/>
          <c:order val="0"/>
          <c:tx>
            <c:strRef>
              <c:f>'2025_graf 3'!$A$3</c:f>
              <c:strCache>
                <c:ptCount val="1"/>
                <c:pt idx="0">
                  <c:v>Celkové saldo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44450" cap="rnd">
                <a:solidFill>
                  <a:schemeClr val="tx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DE-4865-B8DE-1E34715F25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3'!$B$3:$P$3</c:f>
              <c:numCache>
                <c:formatCode>0.0</c:formatCode>
                <c:ptCount val="15"/>
                <c:pt idx="0">
                  <c:v>-2.09</c:v>
                </c:pt>
                <c:pt idx="1">
                  <c:v>-0.67</c:v>
                </c:pt>
                <c:pt idx="2">
                  <c:v>0.68</c:v>
                </c:pt>
                <c:pt idx="3">
                  <c:v>1.46</c:v>
                </c:pt>
                <c:pt idx="4">
                  <c:v>0.88</c:v>
                </c:pt>
                <c:pt idx="5">
                  <c:v>0.28000000000000003</c:v>
                </c:pt>
                <c:pt idx="6">
                  <c:v>-5.65</c:v>
                </c:pt>
                <c:pt idx="7">
                  <c:v>-4.95</c:v>
                </c:pt>
                <c:pt idx="8">
                  <c:v>-3.07</c:v>
                </c:pt>
                <c:pt idx="9">
                  <c:v>-3.73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DE-4865-B8DE-1E34715F25D6}"/>
            </c:ext>
          </c:extLst>
        </c:ser>
        <c:ser>
          <c:idx val="1"/>
          <c:order val="1"/>
          <c:tx>
            <c:strRef>
              <c:f>'2025_graf 3'!$A$4</c:f>
              <c:strCache>
                <c:ptCount val="1"/>
                <c:pt idx="0">
                  <c:v>Celkové saldo (predikce MF ČR)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10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73DE-4865-B8DE-1E34715F25D6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73DE-4865-B8DE-1E34715F25D6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73DE-4865-B8DE-1E34715F25D6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73DE-4865-B8DE-1E34715F25D6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50800" cap="rnd">
                <a:solidFill>
                  <a:schemeClr val="tx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73DE-4865-B8DE-1E34715F25D6}"/>
              </c:ext>
            </c:extLst>
          </c:dPt>
          <c:dLbls>
            <c:dLbl>
              <c:idx val="10"/>
              <c:layout>
                <c:manualLayout>
                  <c:x val="-7.4724886779163641E-2"/>
                  <c:y val="-5.8643042478618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DE-4865-B8DE-1E34715F25D6}"/>
                </c:ext>
              </c:extLst>
            </c:dLbl>
            <c:dLbl>
              <c:idx val="11"/>
              <c:layout>
                <c:manualLayout>
                  <c:x val="-3.0769071026714567E-2"/>
                  <c:y val="-6.568020757605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DE-4865-B8DE-1E34715F25D6}"/>
                </c:ext>
              </c:extLst>
            </c:dLbl>
            <c:dLbl>
              <c:idx val="12"/>
              <c:layout>
                <c:manualLayout>
                  <c:x val="-2.1977907876226188E-3"/>
                  <c:y val="-6.3334485876908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DE-4865-B8DE-1E34715F25D6}"/>
                </c:ext>
              </c:extLst>
            </c:dLbl>
            <c:dLbl>
              <c:idx val="13"/>
              <c:layout>
                <c:manualLayout>
                  <c:x val="0"/>
                  <c:y val="-7.7408816071776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DE-4865-B8DE-1E34715F25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'2025_graf 3'!$B$2:$P$2</c:f>
              <c:numCache>
                <c:formatCode>General</c:formatCode>
                <c:ptCount val="1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  <c:pt idx="14">
                  <c:v>2028</c:v>
                </c:pt>
              </c:numCache>
            </c:numRef>
          </c:cat>
          <c:val>
            <c:numRef>
              <c:f>'2025_graf 3'!$B$4:$P$4</c:f>
              <c:numCache>
                <c:formatCode>General</c:formatCode>
                <c:ptCount val="15"/>
                <c:pt idx="9" formatCode="0.0">
                  <c:v>-3.73</c:v>
                </c:pt>
                <c:pt idx="10" formatCode="0.0">
                  <c:v>-1.99</c:v>
                </c:pt>
                <c:pt idx="11" formatCode="0.0">
                  <c:v>-1.92</c:v>
                </c:pt>
                <c:pt idx="12" formatCode="0.0">
                  <c:v>-2</c:v>
                </c:pt>
                <c:pt idx="13" formatCode="0.0">
                  <c:v>-1.9</c:v>
                </c:pt>
                <c:pt idx="14" formatCode="0.0">
                  <c:v>-1.8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3DE-4865-B8DE-1E34715F2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0239119"/>
        <c:axId val="1760246607"/>
      </c:lineChart>
      <c:catAx>
        <c:axId val="1760239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60246607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60246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cs-CZ" dirty="0"/>
                  <a:t>% HDP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76023911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91037686055104"/>
          <c:y val="0.80756419519950828"/>
          <c:w val="0.5362642402133414"/>
          <c:h val="8.3343061502897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619323235490744E-2"/>
          <c:y val="1.97276012960921E-2"/>
          <c:w val="0.70022463886854469"/>
          <c:h val="0.91361134999421945"/>
        </c:manualLayout>
      </c:layout>
      <c:lineChart>
        <c:grouping val="standard"/>
        <c:varyColors val="0"/>
        <c:ser>
          <c:idx val="2"/>
          <c:order val="0"/>
          <c:tx>
            <c:strRef>
              <c:f>'G B5.4.1'!$A$6</c:f>
              <c:strCache>
                <c:ptCount val="1"/>
                <c:pt idx="0">
                  <c:v>Základní scénář (všechny složky reformy)</c:v>
                </c:pt>
              </c:strCache>
            </c:strRef>
          </c:tx>
          <c:spPr>
            <a:ln w="508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B5.4.1'!$C$6:$BA$6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1.0142132162719975E-2</c:v>
                </c:pt>
                <c:pt idx="2">
                  <c:v>0.29725951648696025</c:v>
                </c:pt>
                <c:pt idx="3">
                  <c:v>0.51268651078651928</c:v>
                </c:pt>
                <c:pt idx="4">
                  <c:v>0.58732934688316085</c:v>
                </c:pt>
                <c:pt idx="5">
                  <c:v>0.59550536041650481</c:v>
                </c:pt>
                <c:pt idx="6">
                  <c:v>0.64555307332964595</c:v>
                </c:pt>
                <c:pt idx="7">
                  <c:v>0.65048322322361507</c:v>
                </c:pt>
                <c:pt idx="8">
                  <c:v>0.65014356301891851</c:v>
                </c:pt>
                <c:pt idx="9">
                  <c:v>0.64869649788887962</c:v>
                </c:pt>
                <c:pt idx="10">
                  <c:v>0.63463685486488863</c:v>
                </c:pt>
                <c:pt idx="11">
                  <c:v>0.60668042584285686</c:v>
                </c:pt>
                <c:pt idx="12">
                  <c:v>0.55847134477922999</c:v>
                </c:pt>
                <c:pt idx="13">
                  <c:v>0.48984779129411748</c:v>
                </c:pt>
                <c:pt idx="14">
                  <c:v>0.38969208691426438</c:v>
                </c:pt>
                <c:pt idx="15">
                  <c:v>0.25411049778219308</c:v>
                </c:pt>
                <c:pt idx="16">
                  <c:v>9.7035350752346261E-2</c:v>
                </c:pt>
                <c:pt idx="17">
                  <c:v>6.0922439619055524E-3</c:v>
                </c:pt>
                <c:pt idx="18">
                  <c:v>-0.14030318498803318</c:v>
                </c:pt>
                <c:pt idx="19">
                  <c:v>-0.28783560876844128</c:v>
                </c:pt>
                <c:pt idx="20">
                  <c:v>-0.4321247259615717</c:v>
                </c:pt>
                <c:pt idx="21">
                  <c:v>-0.558737851544576</c:v>
                </c:pt>
                <c:pt idx="22">
                  <c:v>-0.65947772330695109</c:v>
                </c:pt>
                <c:pt idx="23">
                  <c:v>-0.73828477870221754</c:v>
                </c:pt>
                <c:pt idx="24">
                  <c:v>-0.80923375304824141</c:v>
                </c:pt>
                <c:pt idx="25">
                  <c:v>-0.87832364730457257</c:v>
                </c:pt>
                <c:pt idx="26">
                  <c:v>-0.94453841378825665</c:v>
                </c:pt>
                <c:pt idx="27">
                  <c:v>-1.007329924967971</c:v>
                </c:pt>
                <c:pt idx="28">
                  <c:v>-1.0656401786549914</c:v>
                </c:pt>
                <c:pt idx="29">
                  <c:v>-1.119941271790136</c:v>
                </c:pt>
                <c:pt idx="30">
                  <c:v>-1.116849992602722</c:v>
                </c:pt>
                <c:pt idx="31">
                  <c:v>-1.1697855141806528</c:v>
                </c:pt>
                <c:pt idx="32">
                  <c:v>-1.2625063087985211</c:v>
                </c:pt>
                <c:pt idx="33">
                  <c:v>-1.3493740063282598</c:v>
                </c:pt>
                <c:pt idx="34">
                  <c:v>-1.4226507295025197</c:v>
                </c:pt>
                <c:pt idx="35">
                  <c:v>-1.4708764108834362</c:v>
                </c:pt>
                <c:pt idx="36">
                  <c:v>-1.4921037623480906</c:v>
                </c:pt>
                <c:pt idx="37">
                  <c:v>-1.475413661092535</c:v>
                </c:pt>
                <c:pt idx="38">
                  <c:v>-1.4271322820211356</c:v>
                </c:pt>
                <c:pt idx="39">
                  <c:v>-1.3603545739713692</c:v>
                </c:pt>
                <c:pt idx="40">
                  <c:v>-1.2847086490867632</c:v>
                </c:pt>
                <c:pt idx="41">
                  <c:v>-1.2048591950343592</c:v>
                </c:pt>
                <c:pt idx="42">
                  <c:v>-1.1240455834685967</c:v>
                </c:pt>
                <c:pt idx="43">
                  <c:v>-1.0516233217453994</c:v>
                </c:pt>
                <c:pt idx="44">
                  <c:v>-0.98741844209371799</c:v>
                </c:pt>
                <c:pt idx="45">
                  <c:v>-0.93664646692889164</c:v>
                </c:pt>
                <c:pt idx="46">
                  <c:v>-0.90193703734514941</c:v>
                </c:pt>
                <c:pt idx="47">
                  <c:v>-0.89151874535295939</c:v>
                </c:pt>
                <c:pt idx="48">
                  <c:v>-0.90816921501676973</c:v>
                </c:pt>
                <c:pt idx="49">
                  <c:v>-0.95895673366866596</c:v>
                </c:pt>
                <c:pt idx="50">
                  <c:v>-1.0331868745746711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C3-4558-898B-876311B9C35E}"/>
            </c:ext>
          </c:extLst>
        </c:ser>
        <c:ser>
          <c:idx val="5"/>
          <c:order val="1"/>
          <c:tx>
            <c:strRef>
              <c:f>'G B5.4.1'!$A$5</c:f>
              <c:strCache>
                <c:ptCount val="1"/>
                <c:pt idx="0">
                  <c:v>Vyšší důchodový věk bez snížených zápočtů</c:v>
                </c:pt>
              </c:strCache>
            </c:strRef>
          </c:tx>
          <c:spPr>
            <a:ln w="508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B5.4.1'!$C$5:$BA$5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0.55650029959933356</c:v>
                </c:pt>
                <c:pt idx="5">
                  <c:v>0.54647210395280688</c:v>
                </c:pt>
                <c:pt idx="6">
                  <c:v>0.57515961352535427</c:v>
                </c:pt>
                <c:pt idx="7">
                  <c:v>0.62633469957825305</c:v>
                </c:pt>
                <c:pt idx="8">
                  <c:v>0.52328425777716348</c:v>
                </c:pt>
                <c:pt idx="9">
                  <c:v>0.48996250633634375</c:v>
                </c:pt>
                <c:pt idx="10">
                  <c:v>0.43766272595381395</c:v>
                </c:pt>
                <c:pt idx="11">
                  <c:v>0.37050945238424582</c:v>
                </c:pt>
                <c:pt idx="12">
                  <c:v>0.28191737848809417</c:v>
                </c:pt>
                <c:pt idx="13">
                  <c:v>0.17283177236518554</c:v>
                </c:pt>
                <c:pt idx="14">
                  <c:v>3.1170142128971179E-2</c:v>
                </c:pt>
                <c:pt idx="15">
                  <c:v>-0.14837759300858977</c:v>
                </c:pt>
                <c:pt idx="16">
                  <c:v>-0.34667562797048923</c:v>
                </c:pt>
                <c:pt idx="17">
                  <c:v>-0.47905221028446832</c:v>
                </c:pt>
                <c:pt idx="18">
                  <c:v>-0.66521990837685152</c:v>
                </c:pt>
                <c:pt idx="19">
                  <c:v>-0.85309899050627891</c:v>
                </c:pt>
                <c:pt idx="20">
                  <c:v>-1.0322971286534415</c:v>
                </c:pt>
                <c:pt idx="21">
                  <c:v>-1.191789126452683</c:v>
                </c:pt>
                <c:pt idx="22">
                  <c:v>-1.3245136821484351</c:v>
                </c:pt>
                <c:pt idx="23">
                  <c:v>-1.4285250940285259</c:v>
                </c:pt>
                <c:pt idx="24">
                  <c:v>-1.5216866943312795</c:v>
                </c:pt>
                <c:pt idx="25">
                  <c:v>-1.6109607743020824</c:v>
                </c:pt>
                <c:pt idx="26">
                  <c:v>-1.6972140735288495</c:v>
                </c:pt>
                <c:pt idx="27">
                  <c:v>-1.7727021097003917</c:v>
                </c:pt>
                <c:pt idx="28">
                  <c:v>-1.8447385984510838</c:v>
                </c:pt>
                <c:pt idx="29">
                  <c:v>-1.9132943420742023</c:v>
                </c:pt>
                <c:pt idx="30">
                  <c:v>-1.919228240155908</c:v>
                </c:pt>
                <c:pt idx="31">
                  <c:v>-1.9794894658739626</c:v>
                </c:pt>
                <c:pt idx="32">
                  <c:v>-2.0775814218582873</c:v>
                </c:pt>
                <c:pt idx="33">
                  <c:v>-2.169663011101715</c:v>
                </c:pt>
                <c:pt idx="34">
                  <c:v>-2.2435730762696355</c:v>
                </c:pt>
                <c:pt idx="35">
                  <c:v>-2.2909058688087711</c:v>
                </c:pt>
                <c:pt idx="36">
                  <c:v>-2.3130289725394313</c:v>
                </c:pt>
                <c:pt idx="37">
                  <c:v>-2.2919657490777041</c:v>
                </c:pt>
                <c:pt idx="38">
                  <c:v>-2.2379281264743494</c:v>
                </c:pt>
                <c:pt idx="39">
                  <c:v>-2.163580853472288</c:v>
                </c:pt>
                <c:pt idx="40">
                  <c:v>-2.0799224750210961</c:v>
                </c:pt>
                <c:pt idx="41">
                  <c:v>-1.9883152693072397</c:v>
                </c:pt>
                <c:pt idx="42">
                  <c:v>-1.895127785552905</c:v>
                </c:pt>
                <c:pt idx="43">
                  <c:v>-1.8125692394858834</c:v>
                </c:pt>
                <c:pt idx="44">
                  <c:v>-1.7389388107292749</c:v>
                </c:pt>
                <c:pt idx="45">
                  <c:v>-1.6760184777518159</c:v>
                </c:pt>
                <c:pt idx="46">
                  <c:v>-1.6333645520606197</c:v>
                </c:pt>
                <c:pt idx="47">
                  <c:v>-1.613227435298457</c:v>
                </c:pt>
                <c:pt idx="48">
                  <c:v>-1.6246461186048187</c:v>
                </c:pt>
                <c:pt idx="49">
                  <c:v>-1.6677776921329386</c:v>
                </c:pt>
                <c:pt idx="50">
                  <c:v>-1.7420078330389437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FC3-4558-898B-876311B9C35E}"/>
            </c:ext>
          </c:extLst>
        </c:ser>
        <c:ser>
          <c:idx val="0"/>
          <c:order val="2"/>
          <c:tx>
            <c:strRef>
              <c:f>'G B5.4.1'!$A$4</c:f>
              <c:strCache>
                <c:ptCount val="1"/>
                <c:pt idx="0">
                  <c:v>Důchodový věk zastropovaný na 65 letech, bez snížených zápočtů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B5.4.1'!$C$4:$BA$4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0.55650029959933356</c:v>
                </c:pt>
                <c:pt idx="5">
                  <c:v>0.54647210395280688</c:v>
                </c:pt>
                <c:pt idx="6">
                  <c:v>0.57515961352535427</c:v>
                </c:pt>
                <c:pt idx="7">
                  <c:v>0.62633469957825305</c:v>
                </c:pt>
                <c:pt idx="8">
                  <c:v>0.52328425777716348</c:v>
                </c:pt>
                <c:pt idx="9">
                  <c:v>0.47739323700627168</c:v>
                </c:pt>
                <c:pt idx="10">
                  <c:v>0.35190949489064316</c:v>
                </c:pt>
                <c:pt idx="11">
                  <c:v>0.22636056544067351</c:v>
                </c:pt>
                <c:pt idx="12">
                  <c:v>6.7621931094071996E-2</c:v>
                </c:pt>
                <c:pt idx="13">
                  <c:v>-0.14977544492166395</c:v>
                </c:pt>
                <c:pt idx="14">
                  <c:v>-0.40576092920096762</c:v>
                </c:pt>
                <c:pt idx="15">
                  <c:v>-0.6751088236492464</c:v>
                </c:pt>
                <c:pt idx="16">
                  <c:v>-0.97071449628492168</c:v>
                </c:pt>
                <c:pt idx="17">
                  <c:v>-1.153226009406529</c:v>
                </c:pt>
                <c:pt idx="18">
                  <c:v>-1.3685155459790579</c:v>
                </c:pt>
                <c:pt idx="19">
                  <c:v>-1.6027258201702317</c:v>
                </c:pt>
                <c:pt idx="20">
                  <c:v>-1.8133847111464707</c:v>
                </c:pt>
                <c:pt idx="21">
                  <c:v>-1.9612879172637623</c:v>
                </c:pt>
                <c:pt idx="22">
                  <c:v>-2.0932517490879867</c:v>
                </c:pt>
                <c:pt idx="23">
                  <c:v>-2.2206609626539553</c:v>
                </c:pt>
                <c:pt idx="24">
                  <c:v>-2.3523665086516274</c:v>
                </c:pt>
                <c:pt idx="25">
                  <c:v>-2.4870832868683692</c:v>
                </c:pt>
                <c:pt idx="26">
                  <c:v>-2.6420727815471317</c:v>
                </c:pt>
                <c:pt idx="27">
                  <c:v>-2.8043327282506514</c:v>
                </c:pt>
                <c:pt idx="28">
                  <c:v>-2.9180599106977141</c:v>
                </c:pt>
                <c:pt idx="29">
                  <c:v>-3.0251182038053894</c:v>
                </c:pt>
                <c:pt idx="30">
                  <c:v>-3.0664490460588283</c:v>
                </c:pt>
                <c:pt idx="31">
                  <c:v>-3.1626962012694015</c:v>
                </c:pt>
                <c:pt idx="32">
                  <c:v>-3.2675250775503191</c:v>
                </c:pt>
                <c:pt idx="33">
                  <c:v>-3.331520530577496</c:v>
                </c:pt>
                <c:pt idx="34">
                  <c:v>-3.3632614280053357</c:v>
                </c:pt>
                <c:pt idx="35">
                  <c:v>-3.3426607101725825</c:v>
                </c:pt>
                <c:pt idx="36">
                  <c:v>-3.2829879419073915</c:v>
                </c:pt>
                <c:pt idx="37">
                  <c:v>-3.1907393853794144</c:v>
                </c:pt>
                <c:pt idx="38">
                  <c:v>-3.092905084014669</c:v>
                </c:pt>
                <c:pt idx="39">
                  <c:v>-2.9994042818200608</c:v>
                </c:pt>
                <c:pt idx="40">
                  <c:v>-2.9062835464148158</c:v>
                </c:pt>
                <c:pt idx="41">
                  <c:v>-2.8163143870313316</c:v>
                </c:pt>
                <c:pt idx="42">
                  <c:v>-2.7321773486231837</c:v>
                </c:pt>
                <c:pt idx="43">
                  <c:v>-2.6698885278696594</c:v>
                </c:pt>
                <c:pt idx="44">
                  <c:v>-2.6245719574309589</c:v>
                </c:pt>
                <c:pt idx="45">
                  <c:v>-2.6024113130261544</c:v>
                </c:pt>
                <c:pt idx="46">
                  <c:v>-2.612667185997676</c:v>
                </c:pt>
                <c:pt idx="47">
                  <c:v>-2.6543835829318994</c:v>
                </c:pt>
                <c:pt idx="48">
                  <c:v>-2.727268850535145</c:v>
                </c:pt>
                <c:pt idx="49">
                  <c:v>-2.8238808422740682</c:v>
                </c:pt>
                <c:pt idx="50">
                  <c:v>-2.8981109831800733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FC3-4558-898B-876311B9C35E}"/>
            </c:ext>
          </c:extLst>
        </c:ser>
        <c:ser>
          <c:idx val="3"/>
          <c:order val="3"/>
          <c:tx>
            <c:strRef>
              <c:f>'G B5.4.1'!$A$3</c:f>
              <c:strCache>
                <c:ptCount val="1"/>
                <c:pt idx="0">
                  <c:v>Parametrické nastavení důchodového systému do roku 2023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'G B5.4.1'!$C$2:$BA$2</c:f>
              <c:numCache>
                <c:formatCode>General</c:formatCode>
                <c:ptCount val="5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  <c:pt idx="32">
                  <c:v>2057</c:v>
                </c:pt>
                <c:pt idx="33">
                  <c:v>2058</c:v>
                </c:pt>
                <c:pt idx="34">
                  <c:v>2059</c:v>
                </c:pt>
                <c:pt idx="35">
                  <c:v>2060</c:v>
                </c:pt>
                <c:pt idx="36">
                  <c:v>2061</c:v>
                </c:pt>
                <c:pt idx="37">
                  <c:v>2062</c:v>
                </c:pt>
                <c:pt idx="38">
                  <c:v>2063</c:v>
                </c:pt>
                <c:pt idx="39">
                  <c:v>2064</c:v>
                </c:pt>
                <c:pt idx="40">
                  <c:v>2065</c:v>
                </c:pt>
                <c:pt idx="41">
                  <c:v>2066</c:v>
                </c:pt>
                <c:pt idx="42">
                  <c:v>2067</c:v>
                </c:pt>
                <c:pt idx="43">
                  <c:v>2068</c:v>
                </c:pt>
                <c:pt idx="44">
                  <c:v>2069</c:v>
                </c:pt>
                <c:pt idx="45">
                  <c:v>2070</c:v>
                </c:pt>
                <c:pt idx="46">
                  <c:v>2071</c:v>
                </c:pt>
                <c:pt idx="47">
                  <c:v>2072</c:v>
                </c:pt>
                <c:pt idx="48">
                  <c:v>2073</c:v>
                </c:pt>
                <c:pt idx="49">
                  <c:v>2074</c:v>
                </c:pt>
                <c:pt idx="50">
                  <c:v>2075</c:v>
                </c:pt>
              </c:numCache>
            </c:numRef>
          </c:cat>
          <c:val>
            <c:numRef>
              <c:f>'G B5.4.1'!$C$3:$BA$3</c:f>
              <c:numCache>
                <c:formatCode>0.0</c:formatCode>
                <c:ptCount val="51"/>
                <c:pt idx="0">
                  <c:v>-0.14713965602452994</c:v>
                </c:pt>
                <c:pt idx="1">
                  <c:v>4.392830788479074E-3</c:v>
                </c:pt>
                <c:pt idx="2">
                  <c:v>0.28576091373847845</c:v>
                </c:pt>
                <c:pt idx="3">
                  <c:v>0.49543860666380013</c:v>
                </c:pt>
                <c:pt idx="4">
                  <c:v>0.55633102907795617</c:v>
                </c:pt>
                <c:pt idx="5">
                  <c:v>0.51670001147932965</c:v>
                </c:pt>
                <c:pt idx="6">
                  <c:v>0.51614509077263548</c:v>
                </c:pt>
                <c:pt idx="7">
                  <c:v>0.54818084522533184</c:v>
                </c:pt>
                <c:pt idx="8">
                  <c:v>0.41806789757225893</c:v>
                </c:pt>
                <c:pt idx="9">
                  <c:v>0.34685725772989962</c:v>
                </c:pt>
                <c:pt idx="10">
                  <c:v>0.19731298215742576</c:v>
                </c:pt>
                <c:pt idx="11">
                  <c:v>4.9004693578142522E-2</c:v>
                </c:pt>
                <c:pt idx="12">
                  <c:v>-0.13132176245276028</c:v>
                </c:pt>
                <c:pt idx="13">
                  <c:v>-0.36937312120228682</c:v>
                </c:pt>
                <c:pt idx="14">
                  <c:v>-0.64502822430447715</c:v>
                </c:pt>
                <c:pt idx="15">
                  <c:v>-0.93302948218913073</c:v>
                </c:pt>
                <c:pt idx="16">
                  <c:v>-1.2464436036628008</c:v>
                </c:pt>
                <c:pt idx="17">
                  <c:v>-1.446163310866762</c:v>
                </c:pt>
                <c:pt idx="18">
                  <c:v>-1.6778356944883015</c:v>
                </c:pt>
                <c:pt idx="19">
                  <c:v>-1.9287478945721883</c:v>
                </c:pt>
                <c:pt idx="20">
                  <c:v>-2.1551314867664946</c:v>
                </c:pt>
                <c:pt idx="21">
                  <c:v>-2.3182820903875623</c:v>
                </c:pt>
                <c:pt idx="22">
                  <c:v>-2.4648618285038992</c:v>
                </c:pt>
                <c:pt idx="23">
                  <c:v>-2.6062693032275668</c:v>
                </c:pt>
                <c:pt idx="24">
                  <c:v>-2.751287784674016</c:v>
                </c:pt>
                <c:pt idx="25">
                  <c:v>-2.8984934553726482</c:v>
                </c:pt>
                <c:pt idx="26">
                  <c:v>-3.0651986259644151</c:v>
                </c:pt>
                <c:pt idx="27">
                  <c:v>-3.2384972134492624</c:v>
                </c:pt>
                <c:pt idx="28">
                  <c:v>-3.3627286856671983</c:v>
                </c:pt>
                <c:pt idx="29">
                  <c:v>-3.4795663694817023</c:v>
                </c:pt>
                <c:pt idx="30">
                  <c:v>-3.5299226224590292</c:v>
                </c:pt>
                <c:pt idx="31">
                  <c:v>-3.634490731888075</c:v>
                </c:pt>
                <c:pt idx="32">
                  <c:v>-3.746498410642646</c:v>
                </c:pt>
                <c:pt idx="33">
                  <c:v>-3.8165448417695291</c:v>
                </c:pt>
                <c:pt idx="34">
                  <c:v>-3.8529548683848471</c:v>
                </c:pt>
                <c:pt idx="35">
                  <c:v>-3.8355648853921878</c:v>
                </c:pt>
                <c:pt idx="36">
                  <c:v>-3.77784029626552</c:v>
                </c:pt>
                <c:pt idx="37">
                  <c:v>-3.6865549558668764</c:v>
                </c:pt>
                <c:pt idx="38">
                  <c:v>-3.5887105043832825</c:v>
                </c:pt>
                <c:pt idx="39">
                  <c:v>-3.4941703461188087</c:v>
                </c:pt>
                <c:pt idx="40">
                  <c:v>-3.3991084595857313</c:v>
                </c:pt>
                <c:pt idx="41">
                  <c:v>-3.3064688071638422</c:v>
                </c:pt>
                <c:pt idx="42">
                  <c:v>-3.2190237385339717</c:v>
                </c:pt>
                <c:pt idx="43">
                  <c:v>-3.153063735716195</c:v>
                </c:pt>
                <c:pt idx="44">
                  <c:v>-3.1037378353525984</c:v>
                </c:pt>
                <c:pt idx="45">
                  <c:v>-3.0773420628236732</c:v>
                </c:pt>
                <c:pt idx="46">
                  <c:v>-3.0833212284976881</c:v>
                </c:pt>
                <c:pt idx="47">
                  <c:v>-3.1164126132772001</c:v>
                </c:pt>
                <c:pt idx="48">
                  <c:v>-3.1854038753204037</c:v>
                </c:pt>
                <c:pt idx="49">
                  <c:v>-3.2782951018076805</c:v>
                </c:pt>
                <c:pt idx="50">
                  <c:v>-3.3525252427136856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FC3-4558-898B-876311B9C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0551784"/>
        <c:axId val="516437760"/>
      </c:lineChart>
      <c:catAx>
        <c:axId val="52055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16437760"/>
        <c:crosses val="autoZero"/>
        <c:auto val="1"/>
        <c:lblAlgn val="ctr"/>
        <c:lblOffset val="100"/>
        <c:tickLblSkip val="10"/>
        <c:noMultiLvlLbl val="0"/>
      </c:catAx>
      <c:valAx>
        <c:axId val="516437760"/>
        <c:scaling>
          <c:orientation val="minMax"/>
          <c:max val="1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% HDP</a:t>
                </a:r>
              </a:p>
            </c:rich>
          </c:tx>
          <c:layout>
            <c:manualLayout>
              <c:xMode val="edge"/>
              <c:yMode val="edge"/>
              <c:x val="4.1932414291101471E-3"/>
              <c:y val="0.407592923840449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520551784"/>
        <c:crosses val="autoZero"/>
        <c:crossBetween val="midCat"/>
        <c:majorUnit val="0.5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64017677662835"/>
          <c:y val="1.114347130730982E-2"/>
          <c:w val="0.20558618389814143"/>
          <c:h val="0.981030927453903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0.4056</cdr:x>
      <cdr:y>0.82902</cdr:y>
    </cdr:from>
    <cdr:to>
      <cdr:x>0.52887</cdr:x>
      <cdr:y>0.93389</cdr:y>
    </cdr:to>
    <cdr:sp macro="" textlink="">
      <cdr:nvSpPr>
        <cdr:cNvPr id="3" name="TextovéPole 2">
          <a:extLst xmlns:a="http://schemas.openxmlformats.org/drawingml/2006/main">
            <a:ext uri="{FF2B5EF4-FFF2-40B4-BE49-F238E27FC236}">
              <a16:creationId xmlns:a16="http://schemas.microsoft.com/office/drawing/2014/main" id="{EF5B6C54-C04B-D3E6-BECE-F411341A11BB}"/>
            </a:ext>
          </a:extLst>
        </cdr:cNvPr>
        <cdr:cNvSpPr txBox="1"/>
      </cdr:nvSpPr>
      <cdr:spPr>
        <a:xfrm xmlns:a="http://schemas.openxmlformats.org/drawingml/2006/main">
          <a:off x="4648580" y="4179086"/>
          <a:ext cx="1412783" cy="528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400" b="1" kern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Nižší valorizace</a:t>
          </a:r>
        </a:p>
      </cdr:txBody>
    </cdr:sp>
  </cdr:relSizeAnchor>
  <cdr:relSizeAnchor xmlns:cdr="http://schemas.openxmlformats.org/drawingml/2006/chartDrawing">
    <cdr:from>
      <cdr:x>0.54273</cdr:x>
      <cdr:y>0.64518</cdr:y>
    </cdr:from>
    <cdr:to>
      <cdr:x>0.58145</cdr:x>
      <cdr:y>0.78123</cdr:y>
    </cdr:to>
    <cdr:sp macro="" textlink="">
      <cdr:nvSpPr>
        <cdr:cNvPr id="4" name="Šipka: nahoru 3">
          <a:extLst xmlns:a="http://schemas.openxmlformats.org/drawingml/2006/main">
            <a:ext uri="{FF2B5EF4-FFF2-40B4-BE49-F238E27FC236}">
              <a16:creationId xmlns:a16="http://schemas.microsoft.com/office/drawing/2014/main" id="{888FC97E-C22E-ECF1-0CF4-4AC7612374E5}"/>
            </a:ext>
          </a:extLst>
        </cdr:cNvPr>
        <cdr:cNvSpPr/>
      </cdr:nvSpPr>
      <cdr:spPr>
        <a:xfrm xmlns:a="http://schemas.openxmlformats.org/drawingml/2006/main">
          <a:off x="6220287" y="3252354"/>
          <a:ext cx="443748" cy="685800"/>
        </a:xfrm>
        <a:prstGeom xmlns:a="http://schemas.openxmlformats.org/drawingml/2006/main" prst="up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4">
            <a:shade val="15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 dirty="0"/>
        </a:p>
      </cdr:txBody>
    </cdr:sp>
  </cdr:relSizeAnchor>
  <cdr:relSizeAnchor xmlns:cdr="http://schemas.openxmlformats.org/drawingml/2006/chartDrawing">
    <cdr:from>
      <cdr:x>0.45681</cdr:x>
      <cdr:y>0.61516</cdr:y>
    </cdr:from>
    <cdr:to>
      <cdr:x>0.56224</cdr:x>
      <cdr:y>0.67816</cdr:y>
    </cdr:to>
    <cdr:sp macro="" textlink="">
      <cdr:nvSpPr>
        <cdr:cNvPr id="5" name="TextovéPole 1">
          <a:extLst xmlns:a="http://schemas.openxmlformats.org/drawingml/2006/main">
            <a:ext uri="{FF2B5EF4-FFF2-40B4-BE49-F238E27FC236}">
              <a16:creationId xmlns:a16="http://schemas.microsoft.com/office/drawing/2014/main" id="{4D0CA2C4-0DC9-9BF3-0EFE-2B56F6EC14AD}"/>
            </a:ext>
          </a:extLst>
        </cdr:cNvPr>
        <cdr:cNvSpPr txBox="1"/>
      </cdr:nvSpPr>
      <cdr:spPr>
        <a:xfrm xmlns:a="http://schemas.openxmlformats.org/drawingml/2006/main">
          <a:off x="5235567" y="3100990"/>
          <a:ext cx="1208247" cy="317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cs-CZ" sz="14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Důchodový věk</a:t>
          </a:r>
        </a:p>
      </cdr:txBody>
    </cdr:sp>
  </cdr:relSizeAnchor>
  <cdr:relSizeAnchor xmlns:cdr="http://schemas.openxmlformats.org/drawingml/2006/chartDrawing">
    <cdr:from>
      <cdr:x>0.54232</cdr:x>
      <cdr:y>0.48337</cdr:y>
    </cdr:from>
    <cdr:to>
      <cdr:x>0.58326</cdr:x>
      <cdr:y>0.58541</cdr:y>
    </cdr:to>
    <cdr:sp macro="" textlink="">
      <cdr:nvSpPr>
        <cdr:cNvPr id="6" name="Šipka: nahoru 5">
          <a:extLst xmlns:a="http://schemas.openxmlformats.org/drawingml/2006/main">
            <a:ext uri="{FF2B5EF4-FFF2-40B4-BE49-F238E27FC236}">
              <a16:creationId xmlns:a16="http://schemas.microsoft.com/office/drawing/2014/main" id="{A91D5FAA-988B-9FDC-45CB-72E099EB7DAE}"/>
            </a:ext>
          </a:extLst>
        </cdr:cNvPr>
        <cdr:cNvSpPr/>
      </cdr:nvSpPr>
      <cdr:spPr>
        <a:xfrm xmlns:a="http://schemas.openxmlformats.org/drawingml/2006/main">
          <a:off x="6215605" y="2436683"/>
          <a:ext cx="469213" cy="514335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dk1">
            <a:shade val="15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 kern="1200" dirty="0"/>
        </a:p>
      </cdr:txBody>
    </cdr:sp>
  </cdr:relSizeAnchor>
  <cdr:relSizeAnchor xmlns:cdr="http://schemas.openxmlformats.org/drawingml/2006/chartDrawing">
    <cdr:from>
      <cdr:x>0.47077</cdr:x>
      <cdr:y>0.4473</cdr:y>
    </cdr:from>
    <cdr:to>
      <cdr:x>0.58076</cdr:x>
      <cdr:y>0.5</cdr:y>
    </cdr:to>
    <cdr:sp macro="" textlink="">
      <cdr:nvSpPr>
        <cdr:cNvPr id="7" name="TextovéPole 1">
          <a:extLst xmlns:a="http://schemas.openxmlformats.org/drawingml/2006/main">
            <a:ext uri="{FF2B5EF4-FFF2-40B4-BE49-F238E27FC236}">
              <a16:creationId xmlns:a16="http://schemas.microsoft.com/office/drawing/2014/main" id="{300DB783-9707-0648-1EC0-D255F568A4B1}"/>
            </a:ext>
          </a:extLst>
        </cdr:cNvPr>
        <cdr:cNvSpPr txBox="1"/>
      </cdr:nvSpPr>
      <cdr:spPr>
        <a:xfrm xmlns:a="http://schemas.openxmlformats.org/drawingml/2006/main">
          <a:off x="5395545" y="2254827"/>
          <a:ext cx="1260561" cy="2656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 b="1" kern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Snížený zápočet</a:t>
          </a:r>
        </a:p>
      </cdr:txBody>
    </cdr:sp>
  </cdr:relSizeAnchor>
  <cdr:relSizeAnchor xmlns:cdr="http://schemas.openxmlformats.org/drawingml/2006/chartDrawing">
    <cdr:from>
      <cdr:x>0.54025</cdr:x>
      <cdr:y>0.82658</cdr:y>
    </cdr:from>
    <cdr:to>
      <cdr:x>0.58145</cdr:x>
      <cdr:y>0.88017</cdr:y>
    </cdr:to>
    <cdr:sp macro="" textlink="">
      <cdr:nvSpPr>
        <cdr:cNvPr id="2" name="Šipka: nahoru 1">
          <a:extLst xmlns:a="http://schemas.openxmlformats.org/drawingml/2006/main">
            <a:ext uri="{FF2B5EF4-FFF2-40B4-BE49-F238E27FC236}">
              <a16:creationId xmlns:a16="http://schemas.microsoft.com/office/drawing/2014/main" id="{274492CA-3113-4FEC-9372-88E62F82BDAF}"/>
            </a:ext>
          </a:extLst>
        </cdr:cNvPr>
        <cdr:cNvSpPr/>
      </cdr:nvSpPr>
      <cdr:spPr>
        <a:xfrm xmlns:a="http://schemas.openxmlformats.org/drawingml/2006/main">
          <a:off x="6191827" y="4166755"/>
          <a:ext cx="472207" cy="270163"/>
        </a:xfrm>
        <a:prstGeom xmlns:a="http://schemas.openxmlformats.org/drawingml/2006/main" prst="upArrow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2">
            <a:shade val="15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cs-CZ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07.08.2026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07.08.2026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608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744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444444"/>
              </a:solidFill>
            </a:endParaRPr>
          </a:p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138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444444"/>
              </a:solidFill>
            </a:endParaRPr>
          </a:p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4530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127D8-E325-74BA-08AE-0B0E7BE10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B17F028-FCE7-CAE1-5F6F-E5BF6C99A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6B2B0E0-3308-D895-610F-7A1CDCE90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444444"/>
              </a:solidFill>
            </a:endParaRPr>
          </a:p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C6FDF3-B0BE-9BFB-1F84-7B698715D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207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5864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3382F-6FD9-7091-422E-D5BB5CDF4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89F1CAC-D16A-5683-2768-DCFBF8A81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7DBB61-6E7D-EBA9-A0C5-41D315E9D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959D92-609B-2424-EC66-96A2707F3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395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F747-AE24-1D82-3D74-28153A8D3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DD4D781-16C5-758D-9813-07C9EFB21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04106C-4D0E-ABF6-03AD-785C1580B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6CFDEA-8291-3951-A9BE-7F3853331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9217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2680E-4786-F71B-41D3-DC71E2EBE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02310AD-49A7-AA4E-461C-297C7E3F5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7599156-CE12-5F81-267D-BA44B16DC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260C07-F48E-AB89-60FF-51FAFCF3D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433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90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07.08.2026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www.vspj.cz/" TargetMode="External"/><Relationship Id="rId4" Type="http://schemas.openxmlformats.org/officeDocument/2006/relationships/hyperlink" Target="http://www.rozpoctovarada.cz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etr.musil@unrr.cz" TargetMode="External"/><Relationship Id="rId5" Type="http://schemas.openxmlformats.org/officeDocument/2006/relationships/hyperlink" Target="http://www.rozpoctovarada.cz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652599" y="1673420"/>
            <a:ext cx="7320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2764A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Jak demontovat fiskální limity aneb konec rozpočtové odpovědnosti v Čechách</a:t>
            </a:r>
            <a:endParaRPr lang="cs-CZ" sz="36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763435" y="3820711"/>
            <a:ext cx="821112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Letní škola Liberálního institutu</a:t>
            </a:r>
          </a:p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Praha, 8. srpna 2026</a:t>
            </a:r>
          </a:p>
          <a:p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/>
              <a:t>Petr Musil</a:t>
            </a:r>
          </a:p>
          <a:p>
            <a:r>
              <a:rPr lang="cs-CZ" sz="1600" dirty="0"/>
              <a:t>člen </a:t>
            </a:r>
            <a:r>
              <a:rPr lang="cs-CZ" sz="1600" b="1" dirty="0"/>
              <a:t>Národní rozpočtové rady, </a:t>
            </a:r>
            <a:r>
              <a:rPr lang="cs-CZ" sz="1600" b="1" dirty="0">
                <a:hlinkClick r:id="rId4"/>
              </a:rPr>
              <a:t>www.rozpoctovarada.cz</a:t>
            </a:r>
            <a:endParaRPr lang="cs-CZ" sz="1600" b="1" dirty="0"/>
          </a:p>
          <a:p>
            <a:endParaRPr lang="cs-CZ" sz="1600" b="1" dirty="0"/>
          </a:p>
          <a:p>
            <a:r>
              <a:rPr lang="cs-CZ" sz="1600" dirty="0"/>
              <a:t>odborný asistent </a:t>
            </a:r>
            <a:r>
              <a:rPr lang="cs-CZ" sz="1600" b="1" dirty="0"/>
              <a:t>Katedry mezinárodního obchodu Metropolitní univerzity Praha, </a:t>
            </a:r>
            <a:r>
              <a:rPr lang="cs-CZ" sz="1600" b="1" dirty="0">
                <a:hlinkClick r:id="rId5"/>
              </a:rPr>
              <a:t>www.mup.cz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9E1045-7B26-47D4-ADDB-D1358991F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459" y="36443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230D5-9988-62EA-A9B4-9A3357F4D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63D10-10C8-FB5A-80DB-310C10688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15" y="153910"/>
            <a:ext cx="11379255" cy="710236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 kráčí české veřejné finance?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7D2BE6-8BBE-EA67-7552-402655990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15" y="864146"/>
            <a:ext cx="11474777" cy="5663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 tomu je třeba připočítat další plány vlády a výzvy, kterým Česko bude čelit: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návrat valorizace penzí před rok 2018, tj. zvýšit příspěvek růstu reálných mezd z 1/3 na ½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návrat stropu pro věk odchodu do důchodu ze stávajících 67 na 65 let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 ČT a ČRo ze státního rozpočtu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daňové zátěže firem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nezvyšovat daňovou zátěž</a:t>
            </a:r>
          </a:p>
          <a:p>
            <a:r>
              <a:rPr lang="cs-CZ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průměrný plat učitelů 75 000,- do konce volebního období</a:t>
            </a:r>
          </a:p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budování jaderných bloků</a:t>
            </a:r>
          </a:p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obrana země</a:t>
            </a:r>
          </a:p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dekarbonizace</a:t>
            </a:r>
          </a:p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demografické stárnutí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8605A0-AE13-C758-8C8D-A964D260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775" y="6445317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2DC8AFA-6FCD-379C-4FC1-2A0BF244A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331" y="6362755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3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928048" y="2551258"/>
            <a:ext cx="764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8C6CB3-8FD7-4680-8032-F62654EE6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  <p:sp>
        <p:nvSpPr>
          <p:cNvPr id="2" name="Podnadpis 2">
            <a:extLst>
              <a:ext uri="{FF2B5EF4-FFF2-40B4-BE49-F238E27FC236}">
                <a16:creationId xmlns:a16="http://schemas.microsoft.com/office/drawing/2014/main" id="{2559B721-701C-572A-29F1-5202ACED8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8048" y="3598857"/>
            <a:ext cx="4098352" cy="1213676"/>
          </a:xfrm>
        </p:spPr>
        <p:txBody>
          <a:bodyPr>
            <a:normAutofit lnSpcReduction="10000"/>
          </a:bodyPr>
          <a:lstStyle/>
          <a:p>
            <a:pPr algn="l"/>
            <a:r>
              <a:rPr lang="cs-CZ" b="1" dirty="0"/>
              <a:t>Petr Musil</a:t>
            </a:r>
          </a:p>
          <a:p>
            <a:pPr algn="l"/>
            <a:r>
              <a:rPr lang="cs-CZ" sz="2000" b="1" dirty="0">
                <a:hlinkClick r:id="rId5"/>
              </a:rPr>
              <a:t>www.rozpoctovarada.cz</a:t>
            </a:r>
            <a:endParaRPr lang="cs-CZ" sz="2000" b="1" dirty="0"/>
          </a:p>
          <a:p>
            <a:pPr algn="l"/>
            <a:r>
              <a:rPr lang="cs-CZ" sz="2000" b="1" dirty="0">
                <a:hlinkClick r:id="rId6"/>
              </a:rPr>
              <a:t>petr.musil@unrr.cz</a:t>
            </a:r>
            <a:endParaRPr lang="cs-CZ" sz="2000" b="1" dirty="0"/>
          </a:p>
          <a:p>
            <a:pPr algn="l"/>
            <a:endParaRPr lang="cs-CZ" sz="2000" b="1" dirty="0"/>
          </a:p>
          <a:p>
            <a:pPr algn="l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66227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798BD5-643F-E59A-775A-093ED170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4449" y="6472160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1289A83-2DC7-CB95-A7C9-245D75C1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338858"/>
            <a:ext cx="10515600" cy="1120775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Dopad jednotlivých „složek“ důchodové reformy na saldo důchodového systému</a:t>
            </a:r>
          </a:p>
        </p:txBody>
      </p:sp>
      <p:sp>
        <p:nvSpPr>
          <p:cNvPr id="7" name="Zástupný symbol pro zápatí 3">
            <a:extLst>
              <a:ext uri="{FF2B5EF4-FFF2-40B4-BE49-F238E27FC236}">
                <a16:creationId xmlns:a16="http://schemas.microsoft.com/office/drawing/2014/main" id="{9B0E3A5A-B676-FD03-5772-FEF61B0DA98E}"/>
              </a:ext>
            </a:extLst>
          </p:cNvPr>
          <p:cNvSpPr txBox="1">
            <a:spLocks/>
          </p:cNvSpPr>
          <p:nvPr/>
        </p:nvSpPr>
        <p:spPr>
          <a:xfrm>
            <a:off x="-1" y="6472161"/>
            <a:ext cx="2441865" cy="388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ČSÚ, ČSSZ; výpočty a graf NRR.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92B95D4-9212-1A05-A28C-70D874D99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371" y="6365827"/>
            <a:ext cx="293902" cy="165123"/>
          </a:xfrm>
          <a:prstGeom prst="rect">
            <a:avLst/>
          </a:prstGeom>
        </p:spPr>
      </p:pic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542F301-0BE2-4840-A544-F2A8FA174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769061"/>
              </p:ext>
            </p:extLst>
          </p:nvPr>
        </p:nvGraphicFramePr>
        <p:xfrm>
          <a:off x="256309" y="1381991"/>
          <a:ext cx="11461062" cy="504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84862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08B394-6242-E26F-1F8B-F4246480C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34" y="302820"/>
            <a:ext cx="11542922" cy="7021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Fiskální pravidla a role nezávislých fiskálních institucí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1DAEA4-0C7D-2E5B-523C-7391BBDBE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34" y="994723"/>
            <a:ext cx="11742393" cy="5840715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Fiskální pravidla:</a:t>
            </a:r>
          </a:p>
          <a:p>
            <a:r>
              <a:rPr lang="cs-CZ" sz="2400" dirty="0"/>
              <a:t>mantinely, ve kterých se mají pohybovat veřejné rozpočty, aby byly dlouhodobě udržitelné</a:t>
            </a:r>
          </a:p>
          <a:p>
            <a:r>
              <a:rPr lang="cs-CZ" sz="2400" dirty="0"/>
              <a:t>„manuál“ pro politiky – pravidla mají být jasná, pochopitelná a snadno aplikovatelná =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&gt; „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blbuvzdorná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Nezávislé fiskální instituce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vznikaly po finanční a následné dluhové krizi, tedy po období 2008 až 2009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úkolem je dohlížet na to, zda politici dodržují fiskální pravidla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 nás Národní rozpočtová rada (NRR)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mandát stanoven zákonem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otázka pravomocí –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typicky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čemu jste, když nemůžete politiky trestat za porušení pravidel?</a:t>
            </a:r>
          </a:p>
          <a:p>
            <a:r>
              <a:rPr lang="cs-CZ" sz="2400" dirty="0"/>
              <a:t>co je největším trestem pro politiky?              faktická moc NRR</a:t>
            </a:r>
          </a:p>
        </p:txBody>
      </p:sp>
      <p:sp>
        <p:nvSpPr>
          <p:cNvPr id="7" name="Zástupný symbol pro číslo snímku 4">
            <a:extLst>
              <a:ext uri="{FF2B5EF4-FFF2-40B4-BE49-F238E27FC236}">
                <a16:creationId xmlns:a16="http://schemas.microsoft.com/office/drawing/2014/main" id="{4398B56A-3B86-98DD-1ED2-043D0FDD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727" y="6470314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B632F83-DF65-C2CD-E797-CF6C8941E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031" y="6390058"/>
            <a:ext cx="293902" cy="165123"/>
          </a:xfrm>
          <a:prstGeom prst="rect">
            <a:avLst/>
          </a:pr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DA5B67EA-41E4-CB84-F68C-568B754F677E}"/>
              </a:ext>
            </a:extLst>
          </p:cNvPr>
          <p:cNvSpPr/>
          <p:nvPr/>
        </p:nvSpPr>
        <p:spPr>
          <a:xfrm>
            <a:off x="5160475" y="5812323"/>
            <a:ext cx="769544" cy="2806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18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413B1-B3DF-4498-83B9-ACD3462CD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8F21E6-9A20-5168-82D8-3579B1AB3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737" y="142847"/>
            <a:ext cx="10454329" cy="99240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Národní rozpočtové rady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714ADD-80A1-C35A-7AE2-414021C65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171" y="1135252"/>
            <a:ext cx="11351799" cy="53857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FF0000"/>
                </a:solidFill>
              </a:rPr>
              <a:t>Národní rozpočtová rada:</a:t>
            </a:r>
          </a:p>
          <a:p>
            <a:r>
              <a:rPr lang="cs-CZ" sz="2400" dirty="0"/>
              <a:t>Zřízena zákonem č. 23/2017 Sb. o pravidlech rozpočtové odpovědnosti (dále jen Zákon)</a:t>
            </a:r>
          </a:p>
          <a:p>
            <a:r>
              <a:rPr lang="cs-CZ" sz="2400" dirty="0"/>
              <a:t>Hodnotí plnění číselných fiskálních pravidel:</a:t>
            </a:r>
          </a:p>
          <a:p>
            <a:pPr lvl="1"/>
            <a:r>
              <a:rPr lang="cs-CZ" sz="2000" b="1" dirty="0"/>
              <a:t>výdajové pravidlo </a:t>
            </a:r>
            <a:r>
              <a:rPr lang="cs-CZ" sz="2000" dirty="0"/>
              <a:t>– maximální přípustný strukturální schodek veřejných financí</a:t>
            </a:r>
          </a:p>
          <a:p>
            <a:pPr lvl="1"/>
            <a:r>
              <a:rPr lang="cs-CZ" sz="2000" b="1" dirty="0"/>
              <a:t>dluhové pravidlo </a:t>
            </a:r>
            <a:r>
              <a:rPr lang="cs-CZ" sz="2000" dirty="0"/>
              <a:t>– limit pro veřejný dluh („dluhová brzda“) max. 55 % HDP</a:t>
            </a:r>
          </a:p>
          <a:p>
            <a:pPr lvl="1"/>
            <a:r>
              <a:rPr lang="cs-CZ" sz="2000" b="1" dirty="0"/>
              <a:t>pravidlo rozpočtové odpovědnosti ÚSC </a:t>
            </a:r>
            <a:r>
              <a:rPr lang="cs-CZ" sz="2000" dirty="0"/>
              <a:t>– dluh max. 60  % ročních příjmů konkrétního ÚSC (obce, města, kraje)</a:t>
            </a:r>
          </a:p>
          <a:p>
            <a:r>
              <a:rPr lang="cs-CZ" sz="2400" dirty="0"/>
              <a:t>Zjišťuje a vyhlašuje výši dluhu veřejných institucí (1x ročně)</a:t>
            </a:r>
          </a:p>
          <a:p>
            <a:r>
              <a:rPr lang="cs-CZ" sz="2400" dirty="0"/>
              <a:t>Vypracovává a předkládá Poslanecké sněmovně Zprávu o dlouhodobé udržitelnosti veřejných financí (1x ročně)</a:t>
            </a:r>
          </a:p>
          <a:p>
            <a:r>
              <a:rPr lang="cs-CZ" sz="2400" dirty="0"/>
              <a:t>Vypracovává a předkládá Poslanecké sněmovně Zprávu o plnění pravidel rozpočtové odpovědnosti (1x ročně)</a:t>
            </a:r>
          </a:p>
          <a:p>
            <a:r>
              <a:rPr lang="cs-CZ" sz="2400" dirty="0"/>
              <a:t>Sleduje vývoj hospodaření sektoru veřejných institucí (stanovisko 1x za tři měsíce)</a:t>
            </a:r>
          </a:p>
          <a:p>
            <a:r>
              <a:rPr lang="cs-CZ" sz="2400" dirty="0"/>
              <a:t>Má 3 členy, mandát každého je 6letý, členem maximálně 2x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NRR </a:t>
            </a:r>
            <a:r>
              <a:rPr lang="cs-CZ" sz="2400" b="1" dirty="0">
                <a:solidFill>
                  <a:srgbClr val="FF0000"/>
                </a:solidFill>
                <a:cs typeface="Arial" panose="020B0604020202020204" pitchFamily="34" charset="0"/>
              </a:rPr>
              <a:t>≠ NERV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4">
            <a:extLst>
              <a:ext uri="{FF2B5EF4-FFF2-40B4-BE49-F238E27FC236}">
                <a16:creationId xmlns:a16="http://schemas.microsoft.com/office/drawing/2014/main" id="{DB3745CB-6D63-D18D-8CA5-40A4424D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727" y="6470314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F874E20-73E4-D850-217A-C814007D0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031" y="6390058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5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364B6776-993E-46D2-939F-B63128A18537}"/>
              </a:ext>
            </a:extLst>
          </p:cNvPr>
          <p:cNvSpPr/>
          <p:nvPr/>
        </p:nvSpPr>
        <p:spPr>
          <a:xfrm>
            <a:off x="6364940" y="1070455"/>
            <a:ext cx="2717065" cy="3858897"/>
          </a:xfrm>
          <a:prstGeom prst="rect">
            <a:avLst/>
          </a:prstGeom>
          <a:solidFill>
            <a:schemeClr val="bg1">
              <a:lumMod val="8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EAD2C2-07A4-46ED-9152-9F6B588A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93" y="227644"/>
            <a:ext cx="10515600" cy="637258"/>
          </a:xfrm>
        </p:spPr>
        <p:txBody>
          <a:bodyPr>
            <a:normAutofit fontScale="90000"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Strukturální saldo veřejných rozpočtů – výdajové pravidlo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04945B-9AF2-4747-BDBB-C03BC600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727" y="6470314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000E1A-D25B-4194-B4F5-586D694E3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031" y="6390058"/>
            <a:ext cx="293902" cy="165123"/>
          </a:xfrm>
          <a:prstGeom prst="rect">
            <a:avLst/>
          </a:prstGeom>
        </p:spPr>
      </p:pic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C0B984D8-5A84-FCEE-6B60-51B9A56BFAA5}"/>
              </a:ext>
            </a:extLst>
          </p:cNvPr>
          <p:cNvSpPr txBox="1">
            <a:spLocks/>
          </p:cNvSpPr>
          <p:nvPr/>
        </p:nvSpPr>
        <p:spPr>
          <a:xfrm>
            <a:off x="0" y="6539295"/>
            <a:ext cx="2743200" cy="3187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MF ČR, Zákon; graf NRR.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9A39A92-E1B0-FF10-1E17-43FF8056BE0E}"/>
              </a:ext>
            </a:extLst>
          </p:cNvPr>
          <p:cNvSpPr txBox="1"/>
          <p:nvPr/>
        </p:nvSpPr>
        <p:spPr>
          <a:xfrm>
            <a:off x="275325" y="5449108"/>
            <a:ext cx="11316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strukturální schodek veřejných rozpočtů dle Zákona (tj. 2,25 % HDP pro rok 2025, 1,75 % HDP pro rok 2026, 1,25 % HDP pro rok 2027, 1 % pro rok 2028 a další léta)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2FC27E0-6967-4942-B136-A0C4629E421B}"/>
              </a:ext>
            </a:extLst>
          </p:cNvPr>
          <p:cNvGraphicFramePr>
            <a:graphicFrameLocks/>
          </p:cNvGraphicFramePr>
          <p:nvPr/>
        </p:nvGraphicFramePr>
        <p:xfrm>
          <a:off x="313993" y="955964"/>
          <a:ext cx="11611735" cy="43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3043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AD2C2-07A4-46ED-9152-9F6B588A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71" y="331044"/>
            <a:ext cx="10515600" cy="751749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Dluh sektoru veřejných institucí – dluhové pravidlo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04945B-9AF2-4747-BDBB-C03BC600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775" y="6492813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000E1A-D25B-4194-B4F5-586D694E3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887" y="6401042"/>
            <a:ext cx="293902" cy="165123"/>
          </a:xfrm>
          <a:prstGeom prst="rect">
            <a:avLst/>
          </a:prstGeom>
        </p:spPr>
      </p:pic>
      <p:sp>
        <p:nvSpPr>
          <p:cNvPr id="12" name="Zástupný symbol pro zápatí 3">
            <a:extLst>
              <a:ext uri="{FF2B5EF4-FFF2-40B4-BE49-F238E27FC236}">
                <a16:creationId xmlns:a16="http://schemas.microsoft.com/office/drawing/2014/main" id="{3CCA9F8B-9C0F-9C7D-26BF-D51E3D3684AA}"/>
              </a:ext>
            </a:extLst>
          </p:cNvPr>
          <p:cNvSpPr txBox="1">
            <a:spLocks/>
          </p:cNvSpPr>
          <p:nvPr/>
        </p:nvSpPr>
        <p:spPr>
          <a:xfrm>
            <a:off x="13240" y="6541557"/>
            <a:ext cx="2367249" cy="2866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MF ČR; graf NRR.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35A5EB4-9286-483E-9500-9A2E7F1B8471}"/>
              </a:ext>
            </a:extLst>
          </p:cNvPr>
          <p:cNvGraphicFramePr>
            <a:graphicFrameLocks/>
          </p:cNvGraphicFramePr>
          <p:nvPr/>
        </p:nvGraphicFramePr>
        <p:xfrm>
          <a:off x="255371" y="1082792"/>
          <a:ext cx="11463516" cy="5318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5783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34600-E0CC-9AF9-606D-13944E0BD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41639497">
            <a:extLst>
              <a:ext uri="{FF2B5EF4-FFF2-40B4-BE49-F238E27FC236}">
                <a16:creationId xmlns:a16="http://schemas.microsoft.com/office/drawing/2014/main" id="{6F2AE733-8132-4FD9-8A7D-DE1F5A9DB16B}"/>
              </a:ext>
            </a:extLst>
          </p:cNvPr>
          <p:cNvSpPr/>
          <p:nvPr/>
        </p:nvSpPr>
        <p:spPr>
          <a:xfrm>
            <a:off x="4343399" y="1139361"/>
            <a:ext cx="1579257" cy="4672158"/>
          </a:xfrm>
          <a:prstGeom prst="rect">
            <a:avLst/>
          </a:prstGeom>
          <a:solidFill>
            <a:sysClr val="window" lastClr="FFFFFF">
              <a:lumMod val="85000"/>
              <a:alpha val="33000"/>
            </a:sysClr>
          </a:solidFill>
          <a:ln w="25400" cap="flat" cmpd="sng" algn="ctr">
            <a:noFill/>
            <a:prstDash val="solid"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14" name="Rectangle 1341639497">
            <a:extLst>
              <a:ext uri="{FF2B5EF4-FFF2-40B4-BE49-F238E27FC236}">
                <a16:creationId xmlns:a16="http://schemas.microsoft.com/office/drawing/2014/main" id="{6F2AE733-8132-4FD9-8A7D-DE1F5A9DB16B}"/>
              </a:ext>
            </a:extLst>
          </p:cNvPr>
          <p:cNvSpPr/>
          <p:nvPr/>
        </p:nvSpPr>
        <p:spPr>
          <a:xfrm>
            <a:off x="10157460" y="1127604"/>
            <a:ext cx="1643011" cy="4683915"/>
          </a:xfrm>
          <a:prstGeom prst="rect">
            <a:avLst/>
          </a:prstGeom>
          <a:solidFill>
            <a:sysClr val="window" lastClr="FFFFFF">
              <a:lumMod val="85000"/>
              <a:alpha val="33000"/>
            </a:sysClr>
          </a:solidFill>
          <a:ln w="25400" cap="flat" cmpd="sng" algn="ctr">
            <a:noFill/>
            <a:prstDash val="solid"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B176FA-0264-0C58-2637-4806090EB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72" y="318706"/>
            <a:ext cx="11286820" cy="751749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Celkové saldo sektoru veřejných institucí a jeho rozklad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9E4BE3-042A-16B7-8ADA-4D4812710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727" y="6470314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D557EC-3A9D-0C2C-3C11-18857913E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031" y="6390058"/>
            <a:ext cx="293902" cy="165123"/>
          </a:xfrm>
          <a:prstGeom prst="rect">
            <a:avLst/>
          </a:prstGeom>
        </p:spPr>
      </p:pic>
      <p:sp>
        <p:nvSpPr>
          <p:cNvPr id="10" name="Zástupný symbol pro zápatí 3">
            <a:extLst>
              <a:ext uri="{FF2B5EF4-FFF2-40B4-BE49-F238E27FC236}">
                <a16:creationId xmlns:a16="http://schemas.microsoft.com/office/drawing/2014/main" id="{51B3ABEA-B9E1-1005-4347-A8A3DDB5952C}"/>
              </a:ext>
            </a:extLst>
          </p:cNvPr>
          <p:cNvSpPr txBox="1">
            <a:spLocks/>
          </p:cNvSpPr>
          <p:nvPr/>
        </p:nvSpPr>
        <p:spPr>
          <a:xfrm>
            <a:off x="0" y="6539295"/>
            <a:ext cx="2743200" cy="3187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MF ČR, Zákon; graf NRR.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981E1D0F-BA26-4B63-BCA3-FFBE36084115}"/>
              </a:ext>
            </a:extLst>
          </p:cNvPr>
          <p:cNvGraphicFramePr>
            <a:graphicFrameLocks/>
          </p:cNvGraphicFramePr>
          <p:nvPr/>
        </p:nvGraphicFramePr>
        <p:xfrm>
          <a:off x="6183495" y="975946"/>
          <a:ext cx="5677328" cy="5345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981E1D0F-BA26-4B63-BCA3-FFBE36084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449415"/>
              </p:ext>
            </p:extLst>
          </p:nvPr>
        </p:nvGraphicFramePr>
        <p:xfrm>
          <a:off x="229976" y="975947"/>
          <a:ext cx="5778530" cy="5414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1696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AD2C2-07A4-46ED-9152-9F6B588A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15" y="235391"/>
            <a:ext cx="11379255" cy="910238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Stávající podoba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2F3976-C942-4399-B92C-D78D479B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15" y="1228191"/>
            <a:ext cx="11474777" cy="5299687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Současné znění Zákona tlačí vládu k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další konsolidaci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(vizte předchozí grafy)…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…tzn. zvyšovat daňovou zátěž, redukovat výdaje (či alespoň zpomalovat jejich růst) X pro </a:t>
            </a: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vládu nepopulární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Novelizace EU fiskálních pravidel (prý ta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předcovidová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byla složitá, a tak máme ještě složitější)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opouští se odvození výdajových limitů od mantinelů pro strukturální schodky, místo toho tzv. dráha čistých výdajů – implicitně ale limity pro strukturální schodky zachovány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Nově také: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Fiskálně-strukturální plán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– každá členská země EU musí s EK vyjednat plán na 4 až 7 let, dle něhož se budou vyvíjet každoroční výdaje veřejného sektoru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První FSP na podzim 2024 – de facto cíl dostat schodek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VeFi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na 1 % HDP do roku 2028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jenže předpokládá další konsolidaci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Nová vláda má dle EU pravidel právo požádat o nový FSP, což učinila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Nový FSP jen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odkládá dosažení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původního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schodku o 2 roky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konsolidace ve volebním roce?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tak určitě… 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 Bold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04945B-9AF2-4747-BDBB-C03BC600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775" y="6445317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000E1A-D25B-4194-B4F5-586D694E3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331" y="6362755"/>
            <a:ext cx="293902" cy="165123"/>
          </a:xfrm>
          <a:prstGeom prst="rect">
            <a:avLst/>
          </a:pr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CDDFB196-C839-C7CC-AEA4-01C41297DEA7}"/>
              </a:ext>
            </a:extLst>
          </p:cNvPr>
          <p:cNvSpPr/>
          <p:nvPr/>
        </p:nvSpPr>
        <p:spPr>
          <a:xfrm>
            <a:off x="8212742" y="5816592"/>
            <a:ext cx="777765" cy="13663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661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0B028-B35F-249E-7F9A-972FEE1B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B6802-DBC9-0E35-9CEF-8A7ACDE9C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15" y="153910"/>
            <a:ext cx="11379255" cy="710236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 podoba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BD78A5-3FD3-1EC6-3162-3175F752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15" y="864146"/>
            <a:ext cx="11474777" cy="5663733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Novelizace zákona o pravidlech rozpočtové odpovědnosti a zákona o rozpočtových pravidlech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Aktuálně ve stavu, kdy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prezident vetoval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protože:</a:t>
            </a:r>
          </a:p>
          <a:p>
            <a:r>
              <a:rPr lang="cs-CZ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výjimka na dopravní stavby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– nezapočítávaly by se do výdajových limitů</a:t>
            </a:r>
          </a:p>
          <a:p>
            <a:r>
              <a:rPr lang="cs-CZ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prodloužení výjimky na obranné výdaje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– až do roku 2036 (opět nad rámec limitů)</a:t>
            </a:r>
          </a:p>
          <a:p>
            <a:r>
              <a:rPr lang="cs-CZ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vláda pravomoc navýšit výdaje státního rozpočtu až o 10 %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 případě „zhoršené bezpečnostní situace“, a to bez posvěcení parlamentem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plus další věci, ale tyto tři nejzávažnější</a:t>
            </a: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fakticky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to znamená </a:t>
            </a: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demontáž jakýchkoli limitů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na veřejné výdaje</a:t>
            </a: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vláda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ale máme EU fiskální pravidla</a:t>
            </a: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NRR: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jasně, ale pokud má Česko schodek pod 3 % HDP a dluh pod 60 % HDP, tak to nikdo v EU nebude řešit, aneb podívejte se na Polsko, Maďarsko, Rumunsko, Francii, Španělsko, Itálii atd.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 Bold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89D87D-0C34-96C7-4D77-372E87247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775" y="6445317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A80C31A-4401-BA41-4687-A880D74A5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331" y="6362755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99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2072E-FCA0-58D6-F759-E3BF9C192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AA2E6-FEF8-7B07-76B0-A61D5EBE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15" y="153910"/>
            <a:ext cx="11379255" cy="710236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 kráčí české veřejné finance?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675601-EE2A-078F-8ACD-D16F957F1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15" y="864146"/>
            <a:ext cx="11474777" cy="5663733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Jednoduše: k neudržitelnosti, protože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MF předpokládá zvýšení schodku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VeFi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 roce 2027 na 2,8 % HDP a jen nepatrné snížení v dalších letech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A. Schillerová deklaruje plán udržet schodek pod 3 % HDP, ale…</a:t>
            </a:r>
          </a:p>
          <a:p>
            <a:endParaRPr lang="cs-CZ" dirty="0">
              <a:latin typeface="Arial Bold"/>
            </a:endParaRP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460-3AB3-F53F-7683-2ACA7A03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775" y="6445317"/>
            <a:ext cx="2743200" cy="365125"/>
          </a:xfrm>
        </p:spPr>
        <p:txBody>
          <a:bodyPr/>
          <a:lstStyle/>
          <a:p>
            <a:fld id="{DF90C7CD-F407-429B-A159-7E74BB594E91}" type="slidenum">
              <a:rPr lang="cs-CZ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712AE12-387B-C08C-19FC-B13B6A5A3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331" y="6362755"/>
            <a:ext cx="293902" cy="16512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A749960-D58E-7EFD-B8AF-74A939DE8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408" y="2026472"/>
            <a:ext cx="8399302" cy="3878950"/>
          </a:xfrm>
          <a:prstGeom prst="rect">
            <a:avLst/>
          </a:prstGeom>
        </p:spPr>
      </p:pic>
      <p:sp>
        <p:nvSpPr>
          <p:cNvPr id="8" name="Šipka: doprava 7">
            <a:extLst>
              <a:ext uri="{FF2B5EF4-FFF2-40B4-BE49-F238E27FC236}">
                <a16:creationId xmlns:a16="http://schemas.microsoft.com/office/drawing/2014/main" id="{87172390-1D9D-ECD1-C8F4-F545A13BE907}"/>
              </a:ext>
            </a:extLst>
          </p:cNvPr>
          <p:cNvSpPr/>
          <p:nvPr/>
        </p:nvSpPr>
        <p:spPr>
          <a:xfrm rot="10800000">
            <a:off x="8859912" y="4493747"/>
            <a:ext cx="798786" cy="1681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4B2CF25E-D4F2-BDE8-9A66-7DE0F21BEC72}"/>
              </a:ext>
            </a:extLst>
          </p:cNvPr>
          <p:cNvSpPr/>
          <p:nvPr/>
        </p:nvSpPr>
        <p:spPr>
          <a:xfrm rot="10800000">
            <a:off x="8878018" y="5131560"/>
            <a:ext cx="798786" cy="1681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A83D11-5E22-B1F2-9621-E6EBE62B6BFC}"/>
              </a:ext>
            </a:extLst>
          </p:cNvPr>
          <p:cNvSpPr txBox="1"/>
          <p:nvPr/>
        </p:nvSpPr>
        <p:spPr>
          <a:xfrm>
            <a:off x="8754189" y="2304615"/>
            <a:ext cx="2891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Fiskální prognóza ČR (MF, květen 2026)</a:t>
            </a:r>
          </a:p>
        </p:txBody>
      </p:sp>
    </p:spTree>
    <p:extLst>
      <p:ext uri="{BB962C8B-B14F-4D97-AF65-F5344CB8AC3E}">
        <p14:creationId xmlns:p14="http://schemas.microsoft.com/office/powerpoint/2010/main" val="36013886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4086a-0d53-47ac-910c-840a5b10c85d">
      <Terms xmlns="http://schemas.microsoft.com/office/infopath/2007/PartnerControls"/>
    </lcf76f155ced4ddcb4097134ff3c332f>
    <TaxCatchAll xmlns="90d52d28-043e-4442-b035-5463ef3585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97C4C24F3A3A4EABF87626FA75D9E4" ma:contentTypeVersion="18" ma:contentTypeDescription="Vytvoří nový dokument" ma:contentTypeScope="" ma:versionID="62cc351c72ad9d75784fab34b2dabd11">
  <xsd:schema xmlns:xsd="http://www.w3.org/2001/XMLSchema" xmlns:xs="http://www.w3.org/2001/XMLSchema" xmlns:p="http://schemas.microsoft.com/office/2006/metadata/properties" xmlns:ns2="89b4086a-0d53-47ac-910c-840a5b10c85d" xmlns:ns3="90d52d28-043e-4442-b035-5463ef3585bc" targetNamespace="http://schemas.microsoft.com/office/2006/metadata/properties" ma:root="true" ma:fieldsID="bf650012b7a69c05f5400e3eacdb78c3" ns2:_="" ns3:_="">
    <xsd:import namespace="89b4086a-0d53-47ac-910c-840a5b10c85d"/>
    <xsd:import namespace="90d52d28-043e-4442-b035-5463ef358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086a-0d53-47ac-910c-840a5b10c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d52d28-043e-4442-b035-5463ef3585b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541ae02-8940-4de2-bb02-cc7aa1fe79bd}" ma:internalName="TaxCatchAll" ma:showField="CatchAllData" ma:web="90d52d28-043e-4442-b035-5463ef358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0AAB08-1168-41E6-AE4F-36D245DC9C36}">
  <ds:schemaRefs>
    <ds:schemaRef ds:uri="http://purl.org/dc/terms/"/>
    <ds:schemaRef ds:uri="http://purl.org/dc/dcmitype/"/>
    <ds:schemaRef ds:uri="http://schemas.microsoft.com/office/2006/metadata/properties"/>
    <ds:schemaRef ds:uri="90d52d28-043e-4442-b035-5463ef3585bc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9b4086a-0d53-47ac-910c-840a5b10c85d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802C72-5E7F-466B-9E96-1349FC7FAF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4086a-0d53-47ac-910c-840a5b10c85d"/>
    <ds:schemaRef ds:uri="90d52d28-043e-4442-b035-5463ef3585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2126</TotalTime>
  <Words>920</Words>
  <Application>Microsoft Office PowerPoint</Application>
  <PresentationFormat>Širokoúhlá obrazovka</PresentationFormat>
  <Paragraphs>128</Paragraphs>
  <Slides>12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Arial Bold</vt:lpstr>
      <vt:lpstr>Calibri</vt:lpstr>
      <vt:lpstr>Calibri Light</vt:lpstr>
      <vt:lpstr>Motiv Office</vt:lpstr>
      <vt:lpstr>Prezentace aplikace PowerPoint</vt:lpstr>
      <vt:lpstr>Fiskální pravidla a role nezávislých fiskálních institucí</vt:lpstr>
      <vt:lpstr>Role Národní rozpočtové rady</vt:lpstr>
      <vt:lpstr>Strukturální saldo veřejných rozpočtů – výdajové pravidlo</vt:lpstr>
      <vt:lpstr>Dluh sektoru veřejných institucí – dluhové pravidlo</vt:lpstr>
      <vt:lpstr>Celkové saldo sektoru veřejných institucí a jeho rozklad</vt:lpstr>
      <vt:lpstr>Stávající podoba českých fiskálních pravidel</vt:lpstr>
      <vt:lpstr>Nová podoba českých fiskálních pravidel</vt:lpstr>
      <vt:lpstr>Kam kráčí české veřejné finance?</vt:lpstr>
      <vt:lpstr>Kam kráčí české veřejné finance?</vt:lpstr>
      <vt:lpstr>Prezentace aplikace PowerPoint</vt:lpstr>
      <vt:lpstr>Dopad jednotlivých „složek“ důchodové reformy na saldo důchodového systému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Petr Musil</cp:lastModifiedBy>
  <cp:revision>45</cp:revision>
  <cp:lastPrinted>2024-09-18T08:29:12Z</cp:lastPrinted>
  <dcterms:created xsi:type="dcterms:W3CDTF">2018-06-25T19:49:09Z</dcterms:created>
  <dcterms:modified xsi:type="dcterms:W3CDTF">2026-08-07T21:19:40Z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0x0101002A97C4C24F3A3A4EABF87626FA75D9E4</vt:lpwstr>
  </property>
  <property fmtid="{D5CDD505-2E9C-101B-9397-08002B2CF9AE}" pid="3" name="MediaServiceImageTags">
    <vt:lpwstr/>
  </property>
</Properties>
</file>