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72" r:id="rId6"/>
    <p:sldId id="290" r:id="rId7"/>
    <p:sldId id="260" r:id="rId8"/>
    <p:sldId id="279" r:id="rId9"/>
    <p:sldId id="280" r:id="rId10"/>
    <p:sldId id="282" r:id="rId11"/>
    <p:sldId id="286" r:id="rId12"/>
    <p:sldId id="293" r:id="rId13"/>
    <p:sldId id="287" r:id="rId14"/>
    <p:sldId id="291" r:id="rId15"/>
    <p:sldId id="271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4AE"/>
    <a:srgbClr val="E6292E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13D04F-3CDB-4EE3-A638-9D5D5A1DA7DD}" v="27" dt="2023-03-31T12:10:26.378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03" autoAdjust="0"/>
    <p:restoredTop sz="94712" autoAdjust="0"/>
  </p:normalViewPr>
  <p:slideViewPr>
    <p:cSldViewPr snapToGrid="0">
      <p:cViewPr varScale="1">
        <p:scale>
          <a:sx n="82" d="100"/>
          <a:sy n="82" d="100"/>
        </p:scale>
        <p:origin x="98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Vollam" userId="a22f6ba364500962" providerId="LiveId" clId="{7E13D04F-3CDB-4EE3-A638-9D5D5A1DA7DD}"/>
    <pc:docChg chg="undo custSel modSld">
      <pc:chgData name="Simon Vollam" userId="a22f6ba364500962" providerId="LiveId" clId="{7E13D04F-3CDB-4EE3-A638-9D5D5A1DA7DD}" dt="2023-03-31T12:15:25.051" v="767" actId="20577"/>
      <pc:docMkLst>
        <pc:docMk/>
      </pc:docMkLst>
      <pc:sldChg chg="modSp mod">
        <pc:chgData name="Simon Vollam" userId="a22f6ba364500962" providerId="LiveId" clId="{7E13D04F-3CDB-4EE3-A638-9D5D5A1DA7DD}" dt="2023-03-31T12:02:19.045" v="675" actId="20577"/>
        <pc:sldMkLst>
          <pc:docMk/>
          <pc:sldMk cId="1234237309" sldId="260"/>
        </pc:sldMkLst>
        <pc:spChg chg="mod">
          <ac:chgData name="Simon Vollam" userId="a22f6ba364500962" providerId="LiveId" clId="{7E13D04F-3CDB-4EE3-A638-9D5D5A1DA7DD}" dt="2023-03-31T11:36:23.657" v="235" actId="6549"/>
          <ac:spMkLst>
            <pc:docMk/>
            <pc:sldMk cId="1234237309" sldId="260"/>
            <ac:spMk id="2" creationId="{2359660B-8A9B-4871-89A1-3D8B2FD90A00}"/>
          </ac:spMkLst>
        </pc:spChg>
        <pc:spChg chg="mod">
          <ac:chgData name="Simon Vollam" userId="a22f6ba364500962" providerId="LiveId" clId="{7E13D04F-3CDB-4EE3-A638-9D5D5A1DA7DD}" dt="2023-03-31T12:02:19.045" v="675" actId="20577"/>
          <ac:spMkLst>
            <pc:docMk/>
            <pc:sldMk cId="1234237309" sldId="260"/>
            <ac:spMk id="8" creationId="{2C783312-A6E5-493E-9413-D471AC1FBFA2}"/>
          </ac:spMkLst>
        </pc:spChg>
      </pc:sldChg>
      <pc:sldChg chg="modSp mod">
        <pc:chgData name="Simon Vollam" userId="a22f6ba364500962" providerId="LiveId" clId="{7E13D04F-3CDB-4EE3-A638-9D5D5A1DA7DD}" dt="2023-03-31T12:10:01.711" v="722" actId="790"/>
        <pc:sldMkLst>
          <pc:docMk/>
          <pc:sldMk cId="2554767492" sldId="272"/>
        </pc:sldMkLst>
        <pc:spChg chg="mod">
          <ac:chgData name="Simon Vollam" userId="a22f6ba364500962" providerId="LiveId" clId="{7E13D04F-3CDB-4EE3-A638-9D5D5A1DA7DD}" dt="2023-03-31T12:10:01.711" v="722" actId="790"/>
          <ac:spMkLst>
            <pc:docMk/>
            <pc:sldMk cId="2554767492" sldId="272"/>
            <ac:spMk id="2" creationId="{2359660B-8A9B-4871-89A1-3D8B2FD90A00}"/>
          </ac:spMkLst>
        </pc:spChg>
        <pc:spChg chg="mod">
          <ac:chgData name="Simon Vollam" userId="a22f6ba364500962" providerId="LiveId" clId="{7E13D04F-3CDB-4EE3-A638-9D5D5A1DA7DD}" dt="2023-03-31T12:09:51.144" v="721" actId="790"/>
          <ac:spMkLst>
            <pc:docMk/>
            <pc:sldMk cId="2554767492" sldId="272"/>
            <ac:spMk id="8" creationId="{2C783312-A6E5-493E-9413-D471AC1FBFA2}"/>
          </ac:spMkLst>
        </pc:spChg>
        <pc:graphicFrameChg chg="mod">
          <ac:chgData name="Simon Vollam" userId="a22f6ba364500962" providerId="LiveId" clId="{7E13D04F-3CDB-4EE3-A638-9D5D5A1DA7DD}" dt="2023-03-31T11:32:47.094" v="121" actId="20577"/>
          <ac:graphicFrameMkLst>
            <pc:docMk/>
            <pc:sldMk cId="2554767492" sldId="272"/>
            <ac:graphicFrameMk id="3" creationId="{3771E5C7-81E3-5E7D-69B0-645948E7293B}"/>
          </ac:graphicFrameMkLst>
        </pc:graphicFrameChg>
        <pc:graphicFrameChg chg="mod">
          <ac:chgData name="Simon Vollam" userId="a22f6ba364500962" providerId="LiveId" clId="{7E13D04F-3CDB-4EE3-A638-9D5D5A1DA7DD}" dt="2023-03-31T11:32:39.112" v="120" actId="20577"/>
          <ac:graphicFrameMkLst>
            <pc:docMk/>
            <pc:sldMk cId="2554767492" sldId="272"/>
            <ac:graphicFrameMk id="6" creationId="{F3FC5DB7-7C42-0F88-385B-B9ED3BCA73D1}"/>
          </ac:graphicFrameMkLst>
        </pc:graphicFrameChg>
      </pc:sldChg>
      <pc:sldChg chg="modSp mod">
        <pc:chgData name="Simon Vollam" userId="a22f6ba364500962" providerId="LiveId" clId="{7E13D04F-3CDB-4EE3-A638-9D5D5A1DA7DD}" dt="2023-03-31T12:03:59.619" v="684" actId="6549"/>
        <pc:sldMkLst>
          <pc:docMk/>
          <pc:sldMk cId="3500609833" sldId="279"/>
        </pc:sldMkLst>
        <pc:spChg chg="mod">
          <ac:chgData name="Simon Vollam" userId="a22f6ba364500962" providerId="LiveId" clId="{7E13D04F-3CDB-4EE3-A638-9D5D5A1DA7DD}" dt="2023-03-31T11:37:54.259" v="261" actId="6549"/>
          <ac:spMkLst>
            <pc:docMk/>
            <pc:sldMk cId="3500609833" sldId="279"/>
            <ac:spMk id="2" creationId="{2359660B-8A9B-4871-89A1-3D8B2FD90A00}"/>
          </ac:spMkLst>
        </pc:spChg>
        <pc:spChg chg="mod">
          <ac:chgData name="Simon Vollam" userId="a22f6ba364500962" providerId="LiveId" clId="{7E13D04F-3CDB-4EE3-A638-9D5D5A1DA7DD}" dt="2023-03-31T12:03:59.619" v="684" actId="6549"/>
          <ac:spMkLst>
            <pc:docMk/>
            <pc:sldMk cId="3500609833" sldId="279"/>
            <ac:spMk id="8" creationId="{2C783312-A6E5-493E-9413-D471AC1FBFA2}"/>
          </ac:spMkLst>
        </pc:spChg>
      </pc:sldChg>
      <pc:sldChg chg="modSp mod">
        <pc:chgData name="Simon Vollam" userId="a22f6ba364500962" providerId="LiveId" clId="{7E13D04F-3CDB-4EE3-A638-9D5D5A1DA7DD}" dt="2023-03-31T12:10:56.127" v="723" actId="790"/>
        <pc:sldMkLst>
          <pc:docMk/>
          <pc:sldMk cId="751767025" sldId="280"/>
        </pc:sldMkLst>
        <pc:spChg chg="mod">
          <ac:chgData name="Simon Vollam" userId="a22f6ba364500962" providerId="LiveId" clId="{7E13D04F-3CDB-4EE3-A638-9D5D5A1DA7DD}" dt="2023-03-31T11:39:08.766" v="280"/>
          <ac:spMkLst>
            <pc:docMk/>
            <pc:sldMk cId="751767025" sldId="280"/>
            <ac:spMk id="2" creationId="{2359660B-8A9B-4871-89A1-3D8B2FD90A00}"/>
          </ac:spMkLst>
        </pc:spChg>
        <pc:spChg chg="mod">
          <ac:chgData name="Simon Vollam" userId="a22f6ba364500962" providerId="LiveId" clId="{7E13D04F-3CDB-4EE3-A638-9D5D5A1DA7DD}" dt="2023-03-31T12:10:56.127" v="723" actId="790"/>
          <ac:spMkLst>
            <pc:docMk/>
            <pc:sldMk cId="751767025" sldId="280"/>
            <ac:spMk id="6" creationId="{AC686D1C-6358-A20E-D388-DB61B22AF211}"/>
          </ac:spMkLst>
        </pc:spChg>
        <pc:spChg chg="mod">
          <ac:chgData name="Simon Vollam" userId="a22f6ba364500962" providerId="LiveId" clId="{7E13D04F-3CDB-4EE3-A638-9D5D5A1DA7DD}" dt="2023-03-31T12:05:24.195" v="688" actId="108"/>
          <ac:spMkLst>
            <pc:docMk/>
            <pc:sldMk cId="751767025" sldId="280"/>
            <ac:spMk id="8" creationId="{2C783312-A6E5-493E-9413-D471AC1FBFA2}"/>
          </ac:spMkLst>
        </pc:spChg>
      </pc:sldChg>
      <pc:sldChg chg="modSp mod">
        <pc:chgData name="Simon Vollam" userId="a22f6ba364500962" providerId="LiveId" clId="{7E13D04F-3CDB-4EE3-A638-9D5D5A1DA7DD}" dt="2023-03-31T12:11:10.642" v="724" actId="790"/>
        <pc:sldMkLst>
          <pc:docMk/>
          <pc:sldMk cId="3669329471" sldId="282"/>
        </pc:sldMkLst>
        <pc:spChg chg="mod">
          <ac:chgData name="Simon Vollam" userId="a22f6ba364500962" providerId="LiveId" clId="{7E13D04F-3CDB-4EE3-A638-9D5D5A1DA7DD}" dt="2023-03-31T11:39:13.006" v="282"/>
          <ac:spMkLst>
            <pc:docMk/>
            <pc:sldMk cId="3669329471" sldId="282"/>
            <ac:spMk id="2" creationId="{2359660B-8A9B-4871-89A1-3D8B2FD90A00}"/>
          </ac:spMkLst>
        </pc:spChg>
        <pc:spChg chg="mod">
          <ac:chgData name="Simon Vollam" userId="a22f6ba364500962" providerId="LiveId" clId="{7E13D04F-3CDB-4EE3-A638-9D5D5A1DA7DD}" dt="2023-03-31T12:11:10.642" v="724" actId="790"/>
          <ac:spMkLst>
            <pc:docMk/>
            <pc:sldMk cId="3669329471" sldId="282"/>
            <ac:spMk id="8" creationId="{2C783312-A6E5-493E-9413-D471AC1FBFA2}"/>
          </ac:spMkLst>
        </pc:spChg>
      </pc:sldChg>
      <pc:sldChg chg="modSp mod">
        <pc:chgData name="Simon Vollam" userId="a22f6ba364500962" providerId="LiveId" clId="{7E13D04F-3CDB-4EE3-A638-9D5D5A1DA7DD}" dt="2023-03-31T12:06:47.967" v="694" actId="20577"/>
        <pc:sldMkLst>
          <pc:docMk/>
          <pc:sldMk cId="4024478613" sldId="286"/>
        </pc:sldMkLst>
        <pc:spChg chg="mod">
          <ac:chgData name="Simon Vollam" userId="a22f6ba364500962" providerId="LiveId" clId="{7E13D04F-3CDB-4EE3-A638-9D5D5A1DA7DD}" dt="2023-03-31T11:42:02.531" v="386" actId="20577"/>
          <ac:spMkLst>
            <pc:docMk/>
            <pc:sldMk cId="4024478613" sldId="286"/>
            <ac:spMk id="2" creationId="{2359660B-8A9B-4871-89A1-3D8B2FD90A00}"/>
          </ac:spMkLst>
        </pc:spChg>
        <pc:spChg chg="mod">
          <ac:chgData name="Simon Vollam" userId="a22f6ba364500962" providerId="LiveId" clId="{7E13D04F-3CDB-4EE3-A638-9D5D5A1DA7DD}" dt="2023-03-31T12:06:47.967" v="694" actId="20577"/>
          <ac:spMkLst>
            <pc:docMk/>
            <pc:sldMk cId="4024478613" sldId="286"/>
            <ac:spMk id="8" creationId="{2C783312-A6E5-493E-9413-D471AC1FBFA2}"/>
          </ac:spMkLst>
        </pc:spChg>
      </pc:sldChg>
      <pc:sldChg chg="modSp mod">
        <pc:chgData name="Simon Vollam" userId="a22f6ba364500962" providerId="LiveId" clId="{7E13D04F-3CDB-4EE3-A638-9D5D5A1DA7DD}" dt="2023-03-31T12:15:25.051" v="767" actId="20577"/>
        <pc:sldMkLst>
          <pc:docMk/>
          <pc:sldMk cId="2126993125" sldId="287"/>
        </pc:sldMkLst>
        <pc:spChg chg="mod">
          <ac:chgData name="Simon Vollam" userId="a22f6ba364500962" providerId="LiveId" clId="{7E13D04F-3CDB-4EE3-A638-9D5D5A1DA7DD}" dt="2023-03-31T11:47:14.021" v="562" actId="20577"/>
          <ac:spMkLst>
            <pc:docMk/>
            <pc:sldMk cId="2126993125" sldId="287"/>
            <ac:spMk id="2" creationId="{2359660B-8A9B-4871-89A1-3D8B2FD90A00}"/>
          </ac:spMkLst>
        </pc:spChg>
        <pc:spChg chg="mod">
          <ac:chgData name="Simon Vollam" userId="a22f6ba364500962" providerId="LiveId" clId="{7E13D04F-3CDB-4EE3-A638-9D5D5A1DA7DD}" dt="2023-03-31T12:15:25.051" v="767" actId="20577"/>
          <ac:spMkLst>
            <pc:docMk/>
            <pc:sldMk cId="2126993125" sldId="287"/>
            <ac:spMk id="8" creationId="{2C783312-A6E5-493E-9413-D471AC1FBFA2}"/>
          </ac:spMkLst>
        </pc:spChg>
      </pc:sldChg>
      <pc:sldChg chg="modSp mod">
        <pc:chgData name="Simon Vollam" userId="a22f6ba364500962" providerId="LiveId" clId="{7E13D04F-3CDB-4EE3-A638-9D5D5A1DA7DD}" dt="2023-03-31T12:02:35.735" v="678" actId="20577"/>
        <pc:sldMkLst>
          <pc:docMk/>
          <pc:sldMk cId="1700633411" sldId="290"/>
        </pc:sldMkLst>
        <pc:spChg chg="mod">
          <ac:chgData name="Simon Vollam" userId="a22f6ba364500962" providerId="LiveId" clId="{7E13D04F-3CDB-4EE3-A638-9D5D5A1DA7DD}" dt="2023-03-31T11:32:58.931" v="125" actId="20577"/>
          <ac:spMkLst>
            <pc:docMk/>
            <pc:sldMk cId="1700633411" sldId="290"/>
            <ac:spMk id="2" creationId="{2359660B-8A9B-4871-89A1-3D8B2FD90A00}"/>
          </ac:spMkLst>
        </pc:spChg>
        <pc:spChg chg="mod">
          <ac:chgData name="Simon Vollam" userId="a22f6ba364500962" providerId="LiveId" clId="{7E13D04F-3CDB-4EE3-A638-9D5D5A1DA7DD}" dt="2023-03-31T12:02:35.735" v="678" actId="20577"/>
          <ac:spMkLst>
            <pc:docMk/>
            <pc:sldMk cId="1700633411" sldId="290"/>
            <ac:spMk id="8" creationId="{2C783312-A6E5-493E-9413-D471AC1FBFA2}"/>
          </ac:spMkLst>
        </pc:spChg>
      </pc:sldChg>
      <pc:sldChg chg="modSp mod">
        <pc:chgData name="Simon Vollam" userId="a22f6ba364500962" providerId="LiveId" clId="{7E13D04F-3CDB-4EE3-A638-9D5D5A1DA7DD}" dt="2023-03-31T12:12:16.724" v="741" actId="790"/>
        <pc:sldMkLst>
          <pc:docMk/>
          <pc:sldMk cId="1487444413" sldId="291"/>
        </pc:sldMkLst>
        <pc:spChg chg="mod">
          <ac:chgData name="Simon Vollam" userId="a22f6ba364500962" providerId="LiveId" clId="{7E13D04F-3CDB-4EE3-A638-9D5D5A1DA7DD}" dt="2023-03-31T12:12:16.724" v="741" actId="790"/>
          <ac:spMkLst>
            <pc:docMk/>
            <pc:sldMk cId="1487444413" sldId="291"/>
            <ac:spMk id="7" creationId="{48FAA4B2-13EB-190D-FDD3-F62CB1B094F8}"/>
          </ac:spMkLst>
        </pc:spChg>
      </pc:sldChg>
      <pc:sldChg chg="delSp modSp mod">
        <pc:chgData name="Simon Vollam" userId="a22f6ba364500962" providerId="LiveId" clId="{7E13D04F-3CDB-4EE3-A638-9D5D5A1DA7DD}" dt="2023-03-31T12:14:53.214" v="763" actId="790"/>
        <pc:sldMkLst>
          <pc:docMk/>
          <pc:sldMk cId="1268067877" sldId="293"/>
        </pc:sldMkLst>
        <pc:spChg chg="del">
          <ac:chgData name="Simon Vollam" userId="a22f6ba364500962" providerId="LiveId" clId="{7E13D04F-3CDB-4EE3-A638-9D5D5A1DA7DD}" dt="2023-03-31T12:07:48.507" v="697" actId="478"/>
          <ac:spMkLst>
            <pc:docMk/>
            <pc:sldMk cId="1268067877" sldId="293"/>
            <ac:spMk id="2" creationId="{9628DD15-C554-589D-5224-CEC71548F403}"/>
          </ac:spMkLst>
        </pc:spChg>
        <pc:spChg chg="mod">
          <ac:chgData name="Simon Vollam" userId="a22f6ba364500962" providerId="LiveId" clId="{7E13D04F-3CDB-4EE3-A638-9D5D5A1DA7DD}" dt="2023-03-31T12:11:20.286" v="725" actId="790"/>
          <ac:spMkLst>
            <pc:docMk/>
            <pc:sldMk cId="1268067877" sldId="293"/>
            <ac:spMk id="11" creationId="{3CCBE998-EA86-3BEA-3E5E-EDB74C21C722}"/>
          </ac:spMkLst>
        </pc:spChg>
        <pc:spChg chg="mod">
          <ac:chgData name="Simon Vollam" userId="a22f6ba364500962" providerId="LiveId" clId="{7E13D04F-3CDB-4EE3-A638-9D5D5A1DA7DD}" dt="2023-03-31T12:11:31.071" v="727" actId="790"/>
          <ac:spMkLst>
            <pc:docMk/>
            <pc:sldMk cId="1268067877" sldId="293"/>
            <ac:spMk id="12" creationId="{B66AC1ED-67F2-7524-4980-E04D144430E2}"/>
          </ac:spMkLst>
        </pc:spChg>
        <pc:spChg chg="mod">
          <ac:chgData name="Simon Vollam" userId="a22f6ba364500962" providerId="LiveId" clId="{7E13D04F-3CDB-4EE3-A638-9D5D5A1DA7DD}" dt="2023-03-31T12:12:27.608" v="742" actId="790"/>
          <ac:spMkLst>
            <pc:docMk/>
            <pc:sldMk cId="1268067877" sldId="293"/>
            <ac:spMk id="13" creationId="{3B77AD44-5F2F-7BD4-818A-458945E1FB50}"/>
          </ac:spMkLst>
        </pc:spChg>
        <pc:spChg chg="mod">
          <ac:chgData name="Simon Vollam" userId="a22f6ba364500962" providerId="LiveId" clId="{7E13D04F-3CDB-4EE3-A638-9D5D5A1DA7DD}" dt="2023-03-31T12:11:26.167" v="726" actId="790"/>
          <ac:spMkLst>
            <pc:docMk/>
            <pc:sldMk cId="1268067877" sldId="293"/>
            <ac:spMk id="16" creationId="{67DE626C-E5B9-8949-C0CE-CEC7784CCD19}"/>
          </ac:spMkLst>
        </pc:spChg>
        <pc:spChg chg="mod">
          <ac:chgData name="Simon Vollam" userId="a22f6ba364500962" providerId="LiveId" clId="{7E13D04F-3CDB-4EE3-A638-9D5D5A1DA7DD}" dt="2023-03-31T12:12:57.638" v="747" actId="790"/>
          <ac:spMkLst>
            <pc:docMk/>
            <pc:sldMk cId="1268067877" sldId="293"/>
            <ac:spMk id="17" creationId="{4C179BA3-C0F8-D52E-92C4-10FE75BF8EE6}"/>
          </ac:spMkLst>
        </pc:spChg>
        <pc:spChg chg="mod">
          <ac:chgData name="Simon Vollam" userId="a22f6ba364500962" providerId="LiveId" clId="{7E13D04F-3CDB-4EE3-A638-9D5D5A1DA7DD}" dt="2023-03-31T12:13:02.135" v="748" actId="790"/>
          <ac:spMkLst>
            <pc:docMk/>
            <pc:sldMk cId="1268067877" sldId="293"/>
            <ac:spMk id="18" creationId="{9EBA7F1C-58F6-D49E-BA3A-A15369E2C94B}"/>
          </ac:spMkLst>
        </pc:spChg>
        <pc:spChg chg="mod">
          <ac:chgData name="Simon Vollam" userId="a22f6ba364500962" providerId="LiveId" clId="{7E13D04F-3CDB-4EE3-A638-9D5D5A1DA7DD}" dt="2023-03-31T12:13:09.670" v="749" actId="790"/>
          <ac:spMkLst>
            <pc:docMk/>
            <pc:sldMk cId="1268067877" sldId="293"/>
            <ac:spMk id="19" creationId="{2EF860DF-14E2-FCE8-D4B2-00A48A07D31A}"/>
          </ac:spMkLst>
        </pc:spChg>
        <pc:spChg chg="mod">
          <ac:chgData name="Simon Vollam" userId="a22f6ba364500962" providerId="LiveId" clId="{7E13D04F-3CDB-4EE3-A638-9D5D5A1DA7DD}" dt="2023-03-31T12:13:21.950" v="750" actId="790"/>
          <ac:spMkLst>
            <pc:docMk/>
            <pc:sldMk cId="1268067877" sldId="293"/>
            <ac:spMk id="24" creationId="{73650145-7487-EA1B-1AFF-77D297BF10D4}"/>
          </ac:spMkLst>
        </pc:spChg>
        <pc:spChg chg="mod">
          <ac:chgData name="Simon Vollam" userId="a22f6ba364500962" providerId="LiveId" clId="{7E13D04F-3CDB-4EE3-A638-9D5D5A1DA7DD}" dt="2023-03-31T12:12:41.454" v="745" actId="790"/>
          <ac:spMkLst>
            <pc:docMk/>
            <pc:sldMk cId="1268067877" sldId="293"/>
            <ac:spMk id="25" creationId="{3E7B2FE5-C283-E93D-F33C-64A55121200D}"/>
          </ac:spMkLst>
        </pc:spChg>
        <pc:spChg chg="mod">
          <ac:chgData name="Simon Vollam" userId="a22f6ba364500962" providerId="LiveId" clId="{7E13D04F-3CDB-4EE3-A638-9D5D5A1DA7DD}" dt="2023-03-31T12:12:48.078" v="746" actId="790"/>
          <ac:spMkLst>
            <pc:docMk/>
            <pc:sldMk cId="1268067877" sldId="293"/>
            <ac:spMk id="26" creationId="{A81ACCD6-8701-4798-DB3D-60947E30E35B}"/>
          </ac:spMkLst>
        </pc:spChg>
        <pc:spChg chg="mod">
          <ac:chgData name="Simon Vollam" userId="a22f6ba364500962" providerId="LiveId" clId="{7E13D04F-3CDB-4EE3-A638-9D5D5A1DA7DD}" dt="2023-03-31T12:13:32.246" v="751" actId="790"/>
          <ac:spMkLst>
            <pc:docMk/>
            <pc:sldMk cId="1268067877" sldId="293"/>
            <ac:spMk id="32" creationId="{42B0DF66-BB1B-42EC-E42E-62D84EE795B2}"/>
          </ac:spMkLst>
        </pc:spChg>
        <pc:spChg chg="mod">
          <ac:chgData name="Simon Vollam" userId="a22f6ba364500962" providerId="LiveId" clId="{7E13D04F-3CDB-4EE3-A638-9D5D5A1DA7DD}" dt="2023-03-31T12:13:44.902" v="753" actId="790"/>
          <ac:spMkLst>
            <pc:docMk/>
            <pc:sldMk cId="1268067877" sldId="293"/>
            <ac:spMk id="33" creationId="{0A2237E0-B885-92AF-527F-FA0C3B07D612}"/>
          </ac:spMkLst>
        </pc:spChg>
        <pc:spChg chg="mod">
          <ac:chgData name="Simon Vollam" userId="a22f6ba364500962" providerId="LiveId" clId="{7E13D04F-3CDB-4EE3-A638-9D5D5A1DA7DD}" dt="2023-03-31T12:14:03.877" v="755" actId="790"/>
          <ac:spMkLst>
            <pc:docMk/>
            <pc:sldMk cId="1268067877" sldId="293"/>
            <ac:spMk id="34" creationId="{1208B578-2B57-DC50-5038-328794E0990A}"/>
          </ac:spMkLst>
        </pc:spChg>
        <pc:spChg chg="mod">
          <ac:chgData name="Simon Vollam" userId="a22f6ba364500962" providerId="LiveId" clId="{7E13D04F-3CDB-4EE3-A638-9D5D5A1DA7DD}" dt="2023-03-31T12:13:58.797" v="754" actId="790"/>
          <ac:spMkLst>
            <pc:docMk/>
            <pc:sldMk cId="1268067877" sldId="293"/>
            <ac:spMk id="35" creationId="{485AC2D0-6943-06D7-2E4D-57C75425750D}"/>
          </ac:spMkLst>
        </pc:spChg>
        <pc:spChg chg="mod">
          <ac:chgData name="Simon Vollam" userId="a22f6ba364500962" providerId="LiveId" clId="{7E13D04F-3CDB-4EE3-A638-9D5D5A1DA7DD}" dt="2023-03-31T12:13:38.160" v="752" actId="790"/>
          <ac:spMkLst>
            <pc:docMk/>
            <pc:sldMk cId="1268067877" sldId="293"/>
            <ac:spMk id="36" creationId="{E45A098C-B197-0E19-4C9C-0CB1D7AC0E4C}"/>
          </ac:spMkLst>
        </pc:spChg>
        <pc:spChg chg="mod">
          <ac:chgData name="Simon Vollam" userId="a22f6ba364500962" providerId="LiveId" clId="{7E13D04F-3CDB-4EE3-A638-9D5D5A1DA7DD}" dt="2023-03-31T12:14:09.062" v="756" actId="790"/>
          <ac:spMkLst>
            <pc:docMk/>
            <pc:sldMk cId="1268067877" sldId="293"/>
            <ac:spMk id="38" creationId="{C1E1D5EE-B213-08C3-6841-09C837501CFD}"/>
          </ac:spMkLst>
        </pc:spChg>
        <pc:spChg chg="mod">
          <ac:chgData name="Simon Vollam" userId="a22f6ba364500962" providerId="LiveId" clId="{7E13D04F-3CDB-4EE3-A638-9D5D5A1DA7DD}" dt="2023-03-31T12:14:25.141" v="757" actId="790"/>
          <ac:spMkLst>
            <pc:docMk/>
            <pc:sldMk cId="1268067877" sldId="293"/>
            <ac:spMk id="39" creationId="{6D7D3216-D656-1B8D-C474-EC8796F93171}"/>
          </ac:spMkLst>
        </pc:spChg>
        <pc:spChg chg="mod">
          <ac:chgData name="Simon Vollam" userId="a22f6ba364500962" providerId="LiveId" clId="{7E13D04F-3CDB-4EE3-A638-9D5D5A1DA7DD}" dt="2023-03-31T12:14:29.958" v="758" actId="790"/>
          <ac:spMkLst>
            <pc:docMk/>
            <pc:sldMk cId="1268067877" sldId="293"/>
            <ac:spMk id="40" creationId="{C525E2AD-EDAB-7BF7-D076-E3381F54598E}"/>
          </ac:spMkLst>
        </pc:spChg>
        <pc:spChg chg="mod">
          <ac:chgData name="Simon Vollam" userId="a22f6ba364500962" providerId="LiveId" clId="{7E13D04F-3CDB-4EE3-A638-9D5D5A1DA7DD}" dt="2023-03-31T12:14:35.318" v="759" actId="790"/>
          <ac:spMkLst>
            <pc:docMk/>
            <pc:sldMk cId="1268067877" sldId="293"/>
            <ac:spMk id="41" creationId="{1C7FF97F-43AB-07A4-54AB-1AB388614404}"/>
          </ac:spMkLst>
        </pc:spChg>
        <pc:spChg chg="mod">
          <ac:chgData name="Simon Vollam" userId="a22f6ba364500962" providerId="LiveId" clId="{7E13D04F-3CDB-4EE3-A638-9D5D5A1DA7DD}" dt="2023-03-31T12:14:40.142" v="760" actId="790"/>
          <ac:spMkLst>
            <pc:docMk/>
            <pc:sldMk cId="1268067877" sldId="293"/>
            <ac:spMk id="42" creationId="{3509C9C0-19C3-8359-15B0-F0B9693BECE7}"/>
          </ac:spMkLst>
        </pc:spChg>
        <pc:spChg chg="mod">
          <ac:chgData name="Simon Vollam" userId="a22f6ba364500962" providerId="LiveId" clId="{7E13D04F-3CDB-4EE3-A638-9D5D5A1DA7DD}" dt="2023-03-31T12:14:49.318" v="762" actId="790"/>
          <ac:spMkLst>
            <pc:docMk/>
            <pc:sldMk cId="1268067877" sldId="293"/>
            <ac:spMk id="44" creationId="{313A9366-4880-804E-FA32-F8CF9B35B511}"/>
          </ac:spMkLst>
        </pc:spChg>
        <pc:spChg chg="mod">
          <ac:chgData name="Simon Vollam" userId="a22f6ba364500962" providerId="LiveId" clId="{7E13D04F-3CDB-4EE3-A638-9D5D5A1DA7DD}" dt="2023-03-31T12:14:53.214" v="763" actId="790"/>
          <ac:spMkLst>
            <pc:docMk/>
            <pc:sldMk cId="1268067877" sldId="293"/>
            <ac:spMk id="45" creationId="{9BE4260C-CFAD-39CB-3854-D7D147B1B42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nrr-my.sharepoint.com/personal/daniel_barta_unrr_cz/Documents/Plocha/Tabulk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unrr-my.sharepoint.com/personal/daniel_barta_unrr_cz/Documents/Plocha/Tabulk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noProof="0" dirty="0">
                <a:solidFill>
                  <a:schemeClr val="tx1"/>
                </a:solidFill>
              </a:rPr>
              <a:t>CPI</a:t>
            </a:r>
            <a:r>
              <a:rPr lang="en-GB" baseline="0" noProof="0" dirty="0">
                <a:solidFill>
                  <a:schemeClr val="tx1"/>
                </a:solidFill>
              </a:rPr>
              <a:t> in Czechia (2018–2022)</a:t>
            </a:r>
            <a:endParaRPr lang="en-GB" noProof="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8699871818348289E-2"/>
          <c:y val="0.11760600989248397"/>
          <c:w val="0.93223036073979126"/>
          <c:h val="0.77696945244294824"/>
        </c:manualLayout>
      </c:layout>
      <c:lineChart>
        <c:grouping val="standard"/>
        <c:varyColors val="0"/>
        <c:ser>
          <c:idx val="0"/>
          <c:order val="0"/>
          <c:tx>
            <c:strRef>
              <c:f>List9!$K$8</c:f>
              <c:strCache>
                <c:ptCount val="1"/>
                <c:pt idx="0">
                  <c:v>CPI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45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0732-43F8-B749-8AF8D61770AE}"/>
              </c:ext>
            </c:extLst>
          </c:dPt>
          <c:dLbls>
            <c:dLbl>
              <c:idx val="45"/>
              <c:layout>
                <c:manualLayout>
                  <c:x val="-1.3565891472868217E-2"/>
                  <c:y val="9.512483949243770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5.8% October 2021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732-43F8-B749-8AF8D61770AE}"/>
                </c:ext>
              </c:extLst>
            </c:dLbl>
            <c:dLbl>
              <c:idx val="48"/>
              <c:layout>
                <c:manualLayout>
                  <c:x val="3.4883720930232558E-2"/>
                  <c:y val="3.17082798308125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9.9% January 2022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732-43F8-B749-8AF8D61770AE}"/>
                </c:ext>
              </c:extLst>
            </c:dLbl>
            <c:dLbl>
              <c:idx val="56"/>
              <c:layout>
                <c:manualLayout>
                  <c:x val="-5.232558139534884E-2"/>
                  <c:y val="-3.8049935796975132E-2"/>
                </c:manualLayout>
              </c:layout>
              <c:tx>
                <c:rich>
                  <a:bodyPr/>
                  <a:lstStyle/>
                  <a:p>
                    <a:fld id="{B3C84330-7202-4335-835D-54C7B176C5D7}" type="VALUE">
                      <a:rPr lang="en-US"/>
                      <a:pPr/>
                      <a:t>[VALUE]</a:t>
                    </a:fld>
                    <a:r>
                      <a:rPr lang="en-US" b="1" dirty="0"/>
                      <a:t>%</a:t>
                    </a:r>
                    <a:r>
                      <a:rPr lang="en-US" dirty="0"/>
                      <a:t> September 2022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0732-43F8-B749-8AF8D61770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List9!$J$9:$J$69</c:f>
              <c:numCache>
                <c:formatCode>mmm\-yy</c:formatCode>
                <c:ptCount val="61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</c:numCache>
            </c:numRef>
          </c:cat>
          <c:val>
            <c:numRef>
              <c:f>List9!$K$9:$K$69</c:f>
              <c:numCache>
                <c:formatCode>General</c:formatCode>
                <c:ptCount val="61"/>
                <c:pt idx="0">
                  <c:v>2.2000000000000028</c:v>
                </c:pt>
                <c:pt idx="1">
                  <c:v>1.7999999999999972</c:v>
                </c:pt>
                <c:pt idx="2">
                  <c:v>1.7000000000000028</c:v>
                </c:pt>
                <c:pt idx="3">
                  <c:v>1.9000000000000057</c:v>
                </c:pt>
                <c:pt idx="4">
                  <c:v>2.2000000000000028</c:v>
                </c:pt>
                <c:pt idx="5">
                  <c:v>2.5999999999999943</c:v>
                </c:pt>
                <c:pt idx="6">
                  <c:v>2.2999999999999972</c:v>
                </c:pt>
                <c:pt idx="7">
                  <c:v>2.5</c:v>
                </c:pt>
                <c:pt idx="8">
                  <c:v>2.2999999999999972</c:v>
                </c:pt>
                <c:pt idx="9">
                  <c:v>2.2000000000000028</c:v>
                </c:pt>
                <c:pt idx="10">
                  <c:v>2</c:v>
                </c:pt>
                <c:pt idx="11">
                  <c:v>2</c:v>
                </c:pt>
                <c:pt idx="12">
                  <c:v>2.5</c:v>
                </c:pt>
                <c:pt idx="13">
                  <c:v>2.7000000000000028</c:v>
                </c:pt>
                <c:pt idx="14">
                  <c:v>3</c:v>
                </c:pt>
                <c:pt idx="15">
                  <c:v>2.7999999999999972</c:v>
                </c:pt>
                <c:pt idx="16">
                  <c:v>2.9000000000000057</c:v>
                </c:pt>
                <c:pt idx="17">
                  <c:v>2.7000000000000028</c:v>
                </c:pt>
                <c:pt idx="18">
                  <c:v>2.9000000000000057</c:v>
                </c:pt>
                <c:pt idx="19">
                  <c:v>2.9000000000000057</c:v>
                </c:pt>
                <c:pt idx="20">
                  <c:v>2.7000000000000028</c:v>
                </c:pt>
                <c:pt idx="21">
                  <c:v>2.7000000000000028</c:v>
                </c:pt>
                <c:pt idx="22">
                  <c:v>3.0999999999999943</c:v>
                </c:pt>
                <c:pt idx="23">
                  <c:v>3.2000000000000028</c:v>
                </c:pt>
                <c:pt idx="24">
                  <c:v>3.5999999999999943</c:v>
                </c:pt>
                <c:pt idx="25">
                  <c:v>3.7000000000000028</c:v>
                </c:pt>
                <c:pt idx="26">
                  <c:v>3.4000000000000057</c:v>
                </c:pt>
                <c:pt idx="27">
                  <c:v>3.2000000000000028</c:v>
                </c:pt>
                <c:pt idx="28">
                  <c:v>2.9000000000000057</c:v>
                </c:pt>
                <c:pt idx="29">
                  <c:v>3.2999999999999972</c:v>
                </c:pt>
                <c:pt idx="30">
                  <c:v>3.4000000000000057</c:v>
                </c:pt>
                <c:pt idx="31">
                  <c:v>3.2999999999999972</c:v>
                </c:pt>
                <c:pt idx="32">
                  <c:v>3.2000000000000028</c:v>
                </c:pt>
                <c:pt idx="33">
                  <c:v>2.9000000000000057</c:v>
                </c:pt>
                <c:pt idx="34">
                  <c:v>2.7000000000000028</c:v>
                </c:pt>
                <c:pt idx="35">
                  <c:v>2.2999999999999972</c:v>
                </c:pt>
                <c:pt idx="36">
                  <c:v>2.2000000000000028</c:v>
                </c:pt>
                <c:pt idx="37">
                  <c:v>2.0999999999999943</c:v>
                </c:pt>
                <c:pt idx="38">
                  <c:v>2.2999999999999972</c:v>
                </c:pt>
                <c:pt idx="39">
                  <c:v>3.0999999999999943</c:v>
                </c:pt>
                <c:pt idx="40">
                  <c:v>2.9000000000000057</c:v>
                </c:pt>
                <c:pt idx="41">
                  <c:v>2.7999999999999972</c:v>
                </c:pt>
                <c:pt idx="42">
                  <c:v>3.4000000000000057</c:v>
                </c:pt>
                <c:pt idx="43">
                  <c:v>4.0999999999999943</c:v>
                </c:pt>
                <c:pt idx="44">
                  <c:v>4.9000000000000057</c:v>
                </c:pt>
                <c:pt idx="45">
                  <c:v>5.7999999999999972</c:v>
                </c:pt>
                <c:pt idx="46">
                  <c:v>6</c:v>
                </c:pt>
                <c:pt idx="47">
                  <c:v>6.5999999999999943</c:v>
                </c:pt>
                <c:pt idx="48">
                  <c:v>9.9000000000000057</c:v>
                </c:pt>
                <c:pt idx="49">
                  <c:v>11.099999999999994</c:v>
                </c:pt>
                <c:pt idx="50">
                  <c:v>12.700000000000003</c:v>
                </c:pt>
                <c:pt idx="51">
                  <c:v>14.200000000000003</c:v>
                </c:pt>
                <c:pt idx="52">
                  <c:v>16</c:v>
                </c:pt>
                <c:pt idx="53">
                  <c:v>17.200000000000003</c:v>
                </c:pt>
                <c:pt idx="54">
                  <c:v>17.5</c:v>
                </c:pt>
                <c:pt idx="55">
                  <c:v>17.200000000000003</c:v>
                </c:pt>
                <c:pt idx="56">
                  <c:v>18</c:v>
                </c:pt>
                <c:pt idx="57">
                  <c:v>15.099999999999994</c:v>
                </c:pt>
                <c:pt idx="58">
                  <c:v>16.200000000000003</c:v>
                </c:pt>
                <c:pt idx="59">
                  <c:v>15.799999999999997</c:v>
                </c:pt>
                <c:pt idx="60">
                  <c:v>17.5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732-43F8-B749-8AF8D61770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6563711"/>
        <c:axId val="632233007"/>
      </c:lineChart>
      <c:dateAx>
        <c:axId val="636563711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2233007"/>
        <c:crosses val="autoZero"/>
        <c:auto val="1"/>
        <c:lblOffset val="100"/>
        <c:baseTimeUnit val="months"/>
      </c:dateAx>
      <c:valAx>
        <c:axId val="632233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5637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noProof="0" dirty="0">
                <a:solidFill>
                  <a:schemeClr val="tx1"/>
                </a:solidFill>
              </a:rPr>
              <a:t> Central bank main interest rate (monthly average)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List7!$E$5</c:f>
              <c:strCache>
                <c:ptCount val="1"/>
                <c:pt idx="0">
                  <c:v>Average Interset Rate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44"/>
              <c:layout>
                <c:manualLayout>
                  <c:x val="3.9570855286127922E-2"/>
                  <c:y val="-5.412720570243524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0.75% August 2021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B18-4F0F-947F-48CADDD8A07E}"/>
                </c:ext>
              </c:extLst>
            </c:dLbl>
            <c:dLbl>
              <c:idx val="54"/>
              <c:layout>
                <c:manualLayout>
                  <c:x val="-7.0348187175338528E-2"/>
                  <c:y val="-6.0495112255662925E-2"/>
                </c:manualLayout>
              </c:layout>
              <c:tx>
                <c:rich>
                  <a:bodyPr/>
                  <a:lstStyle/>
                  <a:p>
                    <a:fld id="{33F9EB3C-BC52-457A-9A86-555B130C5B76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 June 2022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B18-4F0F-947F-48CADDD8A0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List7!$D$6:$D$66</c:f>
              <c:numCache>
                <c:formatCode>mmm\-yy</c:formatCode>
                <c:ptCount val="61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</c:numCache>
            </c:numRef>
          </c:cat>
          <c:val>
            <c:numRef>
              <c:f>List7!$E$6:$E$66</c:f>
              <c:numCache>
                <c:formatCode>General</c:formatCode>
                <c:ptCount val="61"/>
                <c:pt idx="0">
                  <c:v>0.5</c:v>
                </c:pt>
                <c:pt idx="1">
                  <c:v>0.74</c:v>
                </c:pt>
                <c:pt idx="2">
                  <c:v>0.75</c:v>
                </c:pt>
                <c:pt idx="3">
                  <c:v>0.75</c:v>
                </c:pt>
                <c:pt idx="4">
                  <c:v>0.75</c:v>
                </c:pt>
                <c:pt idx="5">
                  <c:v>0.78</c:v>
                </c:pt>
                <c:pt idx="6">
                  <c:v>1</c:v>
                </c:pt>
                <c:pt idx="7">
                  <c:v>1.23</c:v>
                </c:pt>
                <c:pt idx="8">
                  <c:v>1.28</c:v>
                </c:pt>
                <c:pt idx="9">
                  <c:v>1.5</c:v>
                </c:pt>
                <c:pt idx="10">
                  <c:v>1.74</c:v>
                </c:pt>
                <c:pt idx="11">
                  <c:v>1.75</c:v>
                </c:pt>
                <c:pt idx="12">
                  <c:v>1.75</c:v>
                </c:pt>
                <c:pt idx="13">
                  <c:v>1.75</c:v>
                </c:pt>
                <c:pt idx="14">
                  <c:v>1.75</c:v>
                </c:pt>
                <c:pt idx="15">
                  <c:v>1.75</c:v>
                </c:pt>
                <c:pt idx="16">
                  <c:v>1.99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2.2000000000000002</c:v>
                </c:pt>
                <c:pt idx="26">
                  <c:v>1.9</c:v>
                </c:pt>
                <c:pt idx="27">
                  <c:v>1</c:v>
                </c:pt>
                <c:pt idx="28">
                  <c:v>0.41</c:v>
                </c:pt>
                <c:pt idx="29">
                  <c:v>0.25</c:v>
                </c:pt>
                <c:pt idx="30">
                  <c:v>0.25</c:v>
                </c:pt>
                <c:pt idx="31">
                  <c:v>0.25</c:v>
                </c:pt>
                <c:pt idx="32">
                  <c:v>0.25</c:v>
                </c:pt>
                <c:pt idx="33">
                  <c:v>0.25</c:v>
                </c:pt>
                <c:pt idx="34">
                  <c:v>0.25</c:v>
                </c:pt>
                <c:pt idx="35">
                  <c:v>0.25</c:v>
                </c:pt>
                <c:pt idx="36">
                  <c:v>0.25</c:v>
                </c:pt>
                <c:pt idx="37">
                  <c:v>0.25</c:v>
                </c:pt>
                <c:pt idx="38">
                  <c:v>0.25</c:v>
                </c:pt>
                <c:pt idx="39">
                  <c:v>0.25</c:v>
                </c:pt>
                <c:pt idx="40">
                  <c:v>0.25</c:v>
                </c:pt>
                <c:pt idx="41">
                  <c:v>0.31</c:v>
                </c:pt>
                <c:pt idx="42">
                  <c:v>0.5</c:v>
                </c:pt>
                <c:pt idx="43">
                  <c:v>0.7</c:v>
                </c:pt>
                <c:pt idx="44">
                  <c:v>0.75</c:v>
                </c:pt>
                <c:pt idx="45">
                  <c:v>1.5</c:v>
                </c:pt>
                <c:pt idx="46">
                  <c:v>2.5099999999999998</c:v>
                </c:pt>
                <c:pt idx="47">
                  <c:v>3.02</c:v>
                </c:pt>
                <c:pt idx="48">
                  <c:v>3.75</c:v>
                </c:pt>
                <c:pt idx="49">
                  <c:v>4.3899999999999997</c:v>
                </c:pt>
                <c:pt idx="50">
                  <c:v>4.5</c:v>
                </c:pt>
                <c:pt idx="51">
                  <c:v>5</c:v>
                </c:pt>
                <c:pt idx="52">
                  <c:v>5.61</c:v>
                </c:pt>
                <c:pt idx="53">
                  <c:v>6.09</c:v>
                </c:pt>
                <c:pt idx="54">
                  <c:v>7</c:v>
                </c:pt>
                <c:pt idx="55">
                  <c:v>7</c:v>
                </c:pt>
                <c:pt idx="56">
                  <c:v>7</c:v>
                </c:pt>
                <c:pt idx="57">
                  <c:v>7</c:v>
                </c:pt>
                <c:pt idx="58">
                  <c:v>7</c:v>
                </c:pt>
                <c:pt idx="59">
                  <c:v>7</c:v>
                </c:pt>
                <c:pt idx="60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18-4F0F-947F-48CADDD8A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44326047"/>
        <c:axId val="736664559"/>
      </c:lineChart>
      <c:dateAx>
        <c:axId val="744326047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6664559"/>
        <c:crosses val="autoZero"/>
        <c:auto val="1"/>
        <c:lblOffset val="100"/>
        <c:baseTimeUnit val="months"/>
      </c:dateAx>
      <c:valAx>
        <c:axId val="7366645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4326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605DD502-E8C7-4487-AC67-75E1B2085B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0EEABE5-7099-4971-89DD-1B52CEFB25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2DBA14-545C-405A-931E-B96A90997533}" type="datetimeFigureOut">
              <a:rPr lang="cs-CZ" smtClean="0"/>
              <a:t>31.03.2023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DB57EBD-F37F-4902-A775-67DCC7C74A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3676538-A479-44CB-B1EE-265C158184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FB2D3-CBB8-49D4-906C-18D189D17B7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96879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B8108-4BFB-4C8F-9B21-9506B378B24B}" type="datetimeFigureOut">
              <a:rPr lang="cs-CZ" smtClean="0"/>
              <a:t>31.03.2023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F3DCC-F199-45D1-AF5C-EE901B640FF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4748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3042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D428A0-EE51-4DCE-AC4E-FADDCC3FF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39B095C-DA77-4726-992A-E330BEAC86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7DAB4D-D265-4975-84C6-B8CDAF07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A6CA-3DF7-4E42-BDEC-1BBBD70D625C}" type="datetime1">
              <a:rPr lang="cs-CZ" smtClean="0"/>
              <a:t>31.03.2023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0AB736-8FA4-4753-AFB5-6ACA7019B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2341ED-BC75-4712-84AC-BEF20C5E1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55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BDD438-F79E-434E-AC6C-F94BF3DBD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FBDF09-6588-4431-94F4-5EBF174B5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79E65D-DB6E-4E33-AC2C-D881DE3AE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B22E-3124-43E5-A4D0-F6E58FA1ACA7}" type="datetime1">
              <a:rPr lang="cs-CZ" smtClean="0"/>
              <a:t>31.03.2023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C9C95C-0D3D-4C32-AB1B-92178F0E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CB7DFC-B65A-48BD-9B04-92BE4F445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395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537779C-D2B8-4641-98C3-F734ACD38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7674EB9-391C-4534-AB9D-BA6F0208A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2C7AD6-EE8D-4804-BD15-B730E3BAE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68FB3-D814-471C-B0D7-5CC9786DD785}" type="datetime1">
              <a:rPr lang="cs-CZ" smtClean="0"/>
              <a:t>31.03.2023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738FFD-FB17-495F-A5DA-F5B32E8C0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640F3D-EF84-4DE0-BEDB-7A7743EE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760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1A925F-7DFD-4E66-A104-924231BA2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0A0CB9F-EDFF-4364-BD92-068827EC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223763-2585-4CCD-882B-E9F42B2C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BC316-571A-4353-B03C-0DC400743407}" type="datetime1">
              <a:rPr lang="cs-CZ" smtClean="0"/>
              <a:t>31.03.2023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0FB80B-3813-4EDD-9BEB-3E67FBCB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5E1CD1-FA09-46C6-8CDD-4DC393766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3D93D7-F707-4D85-A0BE-981A7D645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D139CA4-0EFC-4ED7-80D4-3140BDD85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B32BE4-A6DD-42C1-A299-DA081C3E3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0D41-B35D-4EDE-A319-A0843201D9E4}" type="datetime1">
              <a:rPr lang="cs-CZ" smtClean="0"/>
              <a:t>31.03.2023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60E79E-10B9-4E69-A068-2DD9B1DE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10DB4D-3315-4C06-9A5C-6C0D07C81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45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7DEF00-6F42-4092-9661-768A95566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17D123-E22C-41B7-A76C-7B8BFD7A8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2A6E22D-6605-4813-8EBF-EC6596546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5AA335-E5EE-4AD4-B736-CE323E5E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2595-91FA-4342-A776-EF511736F63B}" type="datetime1">
              <a:rPr lang="cs-CZ" smtClean="0"/>
              <a:t>31.03.2023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DFAB7A6-1191-40B4-82F0-FD168327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2E7CBF3-6AE9-42A6-B8F9-9F72914A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403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7A65C1-F602-4EA1-8307-00F97BB9F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79130B2-FF23-4B32-9407-ABD980E06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8D6765D-4293-4711-999C-9DDD17076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34C2EE9-4CF1-4DA2-A813-682802094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8B13CE6-8C47-4C7A-BA11-0AE2258C7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96A0341-9FBB-4EBC-B9D0-2E8E13930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14D0-8965-4C86-849E-155554988703}" type="datetime1">
              <a:rPr lang="cs-CZ" smtClean="0"/>
              <a:t>31.03.2023</a:t>
            </a:fld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CF169ED-ABCF-4D34-B191-CE9869A9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E2900DB-5951-4B03-A1B3-31607BE30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855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D28352-6250-4472-86EB-2BAAEDC2C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A0A2FEF-06CE-4713-8B5E-9F62C447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419-2AB1-49F6-BE61-FE988EA824A9}" type="datetime1">
              <a:rPr lang="cs-CZ" smtClean="0"/>
              <a:t>31.03.2023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33DCAD2-75A8-4430-86F4-4022AF368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14BD504-71FF-48D7-BF44-5CA6CFEA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32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0305791-67AE-46AD-936F-A5177099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F35D-77CD-47F1-966D-F386A260544B}" type="datetime1">
              <a:rPr lang="cs-CZ" smtClean="0"/>
              <a:t>31.03.2023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A97A9D-9ADC-4BA0-9D10-DAEE4DEF0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6F257B8-1AB1-4498-B933-6ABA87DB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293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BC5E26-1232-4E33-B126-0E39B44CA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4F240D-B2A6-4086-918B-A7E1CF438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532EF60-3118-4086-B869-FC5C1D40C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6C14F1-94DF-4C15-881A-8DD7A558F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F8B98-4468-4963-950A-8F96A1D4F8C1}" type="datetime1">
              <a:rPr lang="cs-CZ" smtClean="0"/>
              <a:t>31.03.2023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D08DB85-5DB0-46B6-8F28-1C845B5B4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BA1E801-D297-4242-8642-6108FCDB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053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FC0FF7-6E8F-4E32-B0CF-85039F8BC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2C5B32A-EA40-456E-A74D-0100A920A9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386F9D9-7017-41F6-A424-F366CA181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683D31-7AD1-4AC7-96A2-0651D742B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9419F-BD4B-452D-8630-B1232E70E615}" type="datetime1">
              <a:rPr lang="cs-CZ" smtClean="0"/>
              <a:t>31.03.2023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A076EC2-C320-415D-9309-B99799862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996B86-C79A-47E4-9BE1-760E82C5C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846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96ABFC7-1866-45C6-BDB2-7D3AC1B2B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D2B164D-50DF-490B-A15A-BC7295A1A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09C24B-6A1F-4C2A-A112-137468449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71672-4E9A-42A6-B317-E412DE012E43}" type="datetime1">
              <a:rPr lang="cs-CZ" smtClean="0"/>
              <a:t>31.03.2023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EE8CE3-9BA2-46B4-99D4-C070F0A74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5BF019-0D61-4053-8B86-BF09A4B5A7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44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B8F540C7-0673-4C68-81D4-D82096A8B4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245" y="111245"/>
            <a:ext cx="6897638" cy="6635509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C8AFCCC4-927C-4431-9C62-9075E4E8CB7E}"/>
              </a:ext>
            </a:extLst>
          </p:cNvPr>
          <p:cNvSpPr txBox="1"/>
          <p:nvPr/>
        </p:nvSpPr>
        <p:spPr>
          <a:xfrm>
            <a:off x="3886545" y="2113653"/>
            <a:ext cx="76414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 Bold"/>
              </a:rPr>
              <a:t>Budgeting at times of high inflation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4187C981-0DBC-4CE1-A87E-A18916DD1D0F}"/>
              </a:ext>
            </a:extLst>
          </p:cNvPr>
          <p:cNvSpPr txBox="1"/>
          <p:nvPr/>
        </p:nvSpPr>
        <p:spPr>
          <a:xfrm>
            <a:off x="3886545" y="3649488"/>
            <a:ext cx="44372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March 2023</a:t>
            </a:r>
          </a:p>
          <a:p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Czech Fiscal Council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899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65" y="83275"/>
            <a:ext cx="11826600" cy="784406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 Nova Light" panose="020B0304020202020204" pitchFamily="34" charset="0"/>
                <a:cs typeface="Arial" panose="020B0604020202020204" pitchFamily="34" charset="0"/>
              </a:rPr>
              <a:t>Unexpected effects of high inflation on the indexation of social benefits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10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223" y="867682"/>
            <a:ext cx="11260183" cy="56019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Due to this formula: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	Valorisation of pensions = CPI (whole) + ½ of growth of real wages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Real wages are only accounted for if their growth is positive. If it is negative, they are not accounted for and pensions are valorised </a:t>
            </a:r>
            <a:r>
              <a:rPr lang="en-GB" sz="2400">
                <a:latin typeface="Arial Nova Light" panose="020B0304020202020204" pitchFamily="34" charset="0"/>
                <a:cs typeface="Arial" panose="020B0604020202020204" pitchFamily="34" charset="0"/>
              </a:rPr>
              <a:t>by the whole </a:t>
            </a: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CPI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.</a:t>
            </a:r>
            <a:endParaRPr lang="en-GB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In the current period of high inflation (15.1%) and a huge decrease in real wages, the replacement rate is soaring. The gap between the average wage and the average pension is closing…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There is an ongoing discussion about a new pension valorisation formula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.</a:t>
            </a:r>
            <a:endParaRPr lang="en-GB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993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D25908A-5672-1070-28B0-4E7E4CDED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48A5352-A23A-B7C8-DA4B-1618BD92E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11</a:t>
            </a:fld>
            <a:endParaRPr lang="cs-CZ" dirty="0"/>
          </a:p>
        </p:txBody>
      </p:sp>
      <p:pic>
        <p:nvPicPr>
          <p:cNvPr id="5" name="Obrázek 4" descr="Obsah obrázku tabulka&#10;&#10;Popis byl vytvořen automaticky">
            <a:extLst>
              <a:ext uri="{FF2B5EF4-FFF2-40B4-BE49-F238E27FC236}">
                <a16:creationId xmlns:a16="http://schemas.microsoft.com/office/drawing/2014/main" id="{635C1A0F-A33A-AEF7-16B5-4701577F8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326" y="265703"/>
            <a:ext cx="9341877" cy="5703461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529E77C9-C10F-A6A0-AC57-A63DFE289386}"/>
              </a:ext>
            </a:extLst>
          </p:cNvPr>
          <p:cNvSpPr/>
          <p:nvPr/>
        </p:nvSpPr>
        <p:spPr>
          <a:xfrm>
            <a:off x="1961965" y="417250"/>
            <a:ext cx="7865616" cy="559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8FAA4B2-13EB-190D-FDD3-F62CB1B094F8}"/>
              </a:ext>
            </a:extLst>
          </p:cNvPr>
          <p:cNvSpPr txBox="1"/>
          <p:nvPr/>
        </p:nvSpPr>
        <p:spPr>
          <a:xfrm>
            <a:off x="1222159" y="136525"/>
            <a:ext cx="9747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 Nova Light" panose="020B0304020202020204" pitchFamily="34" charset="0"/>
                <a:ea typeface="+mj-ea"/>
                <a:cs typeface="Arial" panose="020B0604020202020204" pitchFamily="34" charset="0"/>
              </a:rPr>
              <a:t>Average pension (left scale) and replacement rate (right scale)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D4C85D2-20D2-1CFF-155A-B72E5FD836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444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B8F540C7-0673-4C68-81D4-D82096A8B4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245" y="111245"/>
            <a:ext cx="6897638" cy="6635509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C8AFCCC4-927C-4431-9C62-9075E4E8CB7E}"/>
              </a:ext>
            </a:extLst>
          </p:cNvPr>
          <p:cNvSpPr txBox="1"/>
          <p:nvPr/>
        </p:nvSpPr>
        <p:spPr>
          <a:xfrm>
            <a:off x="3886545" y="2113653"/>
            <a:ext cx="7641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 Bold"/>
              </a:rPr>
              <a:t>Thank you for your attention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A78C72F-A049-47BF-8381-3D7394E7FC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133" y="5326535"/>
            <a:ext cx="2438896" cy="135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227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38" y="23255"/>
            <a:ext cx="10515600" cy="552239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 Nova Light" panose="020B0304020202020204" pitchFamily="34" charset="0"/>
                <a:cs typeface="Arial" panose="020B0604020202020204" pitchFamily="34" charset="0"/>
              </a:rPr>
              <a:t>Inflation in the Czech Republic</a:t>
            </a: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212" y="538164"/>
            <a:ext cx="11711026" cy="219455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latin typeface="Arial Nova Light" panose="020B0304020202020204" pitchFamily="34" charset="0"/>
                <a:cs typeface="Arial" panose="020B0604020202020204" pitchFamily="34" charset="0"/>
              </a:rPr>
              <a:t>Inflation started to soar at the end of 2021.</a:t>
            </a:r>
          </a:p>
          <a:p>
            <a:pPr>
              <a:lnSpc>
                <a:spcPct val="100000"/>
              </a:lnSpc>
            </a:pPr>
            <a:r>
              <a:rPr lang="en-GB" sz="1800" dirty="0">
                <a:latin typeface="Arial Nova Light" panose="020B0304020202020204" pitchFamily="34" charset="0"/>
                <a:cs typeface="Arial" panose="020B0604020202020204" pitchFamily="34" charset="0"/>
              </a:rPr>
              <a:t>Even before the Russian invasion, inflation in Czechia was close to 10%.</a:t>
            </a:r>
          </a:p>
          <a:p>
            <a:pPr>
              <a:lnSpc>
                <a:spcPct val="100000"/>
              </a:lnSpc>
            </a:pPr>
            <a:r>
              <a:rPr lang="en-GB" sz="1800" dirty="0">
                <a:latin typeface="Arial Nova Light" panose="020B0304020202020204" pitchFamily="34" charset="0"/>
                <a:cs typeface="Arial" panose="020B0604020202020204" pitchFamily="34" charset="0"/>
              </a:rPr>
              <a:t>The central bank’s interest rate was close to zero during COVID-19.</a:t>
            </a:r>
          </a:p>
          <a:p>
            <a:pPr>
              <a:lnSpc>
                <a:spcPct val="100000"/>
              </a:lnSpc>
            </a:pPr>
            <a:r>
              <a:rPr lang="en-GB" sz="1800" dirty="0">
                <a:latin typeface="Arial Nova Light" panose="020B0304020202020204" pitchFamily="34" charset="0"/>
                <a:cs typeface="Arial" panose="020B0604020202020204" pitchFamily="34" charset="0"/>
              </a:rPr>
              <a:t>The central bank began to raise its interest rate in the second half of 2021.</a:t>
            </a:r>
          </a:p>
          <a:p>
            <a:pPr>
              <a:lnSpc>
                <a:spcPct val="100000"/>
              </a:lnSpc>
            </a:pPr>
            <a:r>
              <a:rPr lang="en-GB" sz="1800" dirty="0">
                <a:latin typeface="Arial Nova Light" panose="020B0304020202020204" pitchFamily="34" charset="0"/>
                <a:cs typeface="Arial" panose="020B0604020202020204" pitchFamily="34" charset="0"/>
              </a:rPr>
              <a:t>The interest rate was raised to 7% in July 2022 and has stayed there ever since.</a:t>
            </a:r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3771E5C7-81E3-5E7D-69B0-645948E729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2182068"/>
              </p:ext>
            </p:extLst>
          </p:nvPr>
        </p:nvGraphicFramePr>
        <p:xfrm>
          <a:off x="63138" y="2716212"/>
          <a:ext cx="6553200" cy="4005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F3FC5DB7-7C42-0F88-385B-B9ED3BCA73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4287762"/>
              </p:ext>
            </p:extLst>
          </p:nvPr>
        </p:nvGraphicFramePr>
        <p:xfrm>
          <a:off x="6512523" y="2732723"/>
          <a:ext cx="5776979" cy="3988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54767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65" y="83275"/>
            <a:ext cx="10515600" cy="784406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 Nova Light" panose="020B0304020202020204" pitchFamily="34" charset="0"/>
                <a:cs typeface="Arial" panose="020B0604020202020204" pitchFamily="34" charset="0"/>
              </a:rPr>
              <a:t>Public finances in Czechia before the energy crisis and high inflation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3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223" y="867682"/>
            <a:ext cx="11260183" cy="560193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Even before the energy crisis, Czechia had been living through a period of fiscal expansion and fiscal imbalances.</a:t>
            </a:r>
          </a:p>
          <a:p>
            <a:pPr marL="0" indent="0">
              <a:lnSpc>
                <a:spcPct val="100000"/>
              </a:lnSpc>
              <a:buNone/>
            </a:pPr>
            <a:endParaRPr lang="en-GB" sz="8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The central government budget has recently been ending in huge deficits: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2000" dirty="0">
                <a:latin typeface="Arial Nova Light" panose="020B0304020202020204" pitchFamily="34" charset="0"/>
                <a:cs typeface="Arial" panose="020B0604020202020204" pitchFamily="34" charset="0"/>
              </a:rPr>
              <a:t>2020: CZK 367 billion (6.5% </a:t>
            </a:r>
            <a:r>
              <a:rPr lang="cs-CZ" sz="2000" dirty="0">
                <a:latin typeface="Arial Nova Light" panose="020B0304020202020204" pitchFamily="34" charset="0"/>
                <a:cs typeface="Arial" panose="020B0604020202020204" pitchFamily="34" charset="0"/>
              </a:rPr>
              <a:t>of </a:t>
            </a:r>
            <a:r>
              <a:rPr lang="en-GB" sz="2000" dirty="0">
                <a:latin typeface="Arial Nova Light" panose="020B0304020202020204" pitchFamily="34" charset="0"/>
                <a:cs typeface="Arial" panose="020B0604020202020204" pitchFamily="34" charset="0"/>
              </a:rPr>
              <a:t>GDP)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2000" dirty="0">
                <a:latin typeface="Arial Nova Light" panose="020B0304020202020204" pitchFamily="34" charset="0"/>
                <a:cs typeface="Arial" panose="020B0604020202020204" pitchFamily="34" charset="0"/>
              </a:rPr>
              <a:t>2021: CZK 419 billion (6.9% </a:t>
            </a:r>
            <a:r>
              <a:rPr lang="cs-CZ" sz="2000" dirty="0">
                <a:latin typeface="Arial Nova Light" panose="020B0304020202020204" pitchFamily="34" charset="0"/>
                <a:cs typeface="Arial" panose="020B0604020202020204" pitchFamily="34" charset="0"/>
              </a:rPr>
              <a:t>of </a:t>
            </a:r>
            <a:r>
              <a:rPr lang="en-GB" sz="2000" dirty="0">
                <a:latin typeface="Arial Nova Light" panose="020B0304020202020204" pitchFamily="34" charset="0"/>
                <a:cs typeface="Arial" panose="020B0604020202020204" pitchFamily="34" charset="0"/>
              </a:rPr>
              <a:t>GDP)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2000" dirty="0">
                <a:latin typeface="Arial Nova Light" panose="020B0304020202020204" pitchFamily="34" charset="0"/>
                <a:cs typeface="Arial" panose="020B0604020202020204" pitchFamily="34" charset="0"/>
              </a:rPr>
              <a:t>2022: CZK 360 billion (5.3% </a:t>
            </a:r>
            <a:r>
              <a:rPr lang="cs-CZ" sz="2000" dirty="0">
                <a:latin typeface="Arial Nova Light" panose="020B0304020202020204" pitchFamily="34" charset="0"/>
                <a:cs typeface="Arial" panose="020B0604020202020204" pitchFamily="34" charset="0"/>
              </a:rPr>
              <a:t>of </a:t>
            </a:r>
            <a:r>
              <a:rPr lang="en-GB" sz="2000" dirty="0">
                <a:latin typeface="Arial Nova Light" panose="020B0304020202020204" pitchFamily="34" charset="0"/>
                <a:cs typeface="Arial" panose="020B0604020202020204" pitchFamily="34" charset="0"/>
              </a:rPr>
              <a:t>GDP)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The deficits are not predominantly due to one-off Covid-19 measures but to measures influencing the structural balance.</a:t>
            </a:r>
          </a:p>
          <a:p>
            <a:pPr marL="0" indent="0">
              <a:lnSpc>
                <a:spcPct val="100000"/>
              </a:lnSpc>
              <a:buNone/>
            </a:pPr>
            <a:endParaRPr lang="en-GB" sz="9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400" i="1" dirty="0">
                <a:latin typeface="Arial Nova Light" panose="020B0304020202020204" pitchFamily="34" charset="0"/>
                <a:cs typeface="Arial" panose="020B0604020202020204" pitchFamily="34" charset="0"/>
              </a:rPr>
              <a:t>For example, the 2020 personal income tax cut means CZK 100 billion less in revenue</a:t>
            </a:r>
            <a:r>
              <a:rPr lang="cs-CZ" sz="2400" i="1" dirty="0">
                <a:latin typeface="Arial Nova Light" panose="020B0304020202020204" pitchFamily="34" charset="0"/>
                <a:cs typeface="Arial" panose="020B0604020202020204" pitchFamily="34" charset="0"/>
              </a:rPr>
              <a:t>.</a:t>
            </a:r>
            <a:endParaRPr lang="en-GB" sz="2400" i="1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33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65" y="83275"/>
            <a:ext cx="10515600" cy="784406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 Nova Light" panose="020B0304020202020204" pitchFamily="34" charset="0"/>
                <a:cs typeface="Arial" panose="020B0604020202020204" pitchFamily="34" charset="0"/>
              </a:rPr>
              <a:t>How does inflation affect public finances?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4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223" y="867682"/>
            <a:ext cx="11260183" cy="56019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400" b="1" dirty="0">
                <a:latin typeface="Arial Nova Light" panose="020B0304020202020204" pitchFamily="34" charset="0"/>
                <a:cs typeface="Arial" panose="020B0604020202020204" pitchFamily="34" charset="0"/>
              </a:rPr>
              <a:t>Public revenues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Both positive and negative effects can appear.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2400" b="1" dirty="0">
                <a:latin typeface="Arial Nova Light" panose="020B0304020202020204" pitchFamily="34" charset="0"/>
                <a:cs typeface="Arial" panose="020B0604020202020204" pitchFamily="34" charset="0"/>
              </a:rPr>
              <a:t>Value added tax </a:t>
            </a: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is influenced by both effects.</a:t>
            </a:r>
          </a:p>
          <a:p>
            <a:pPr lvl="1">
              <a:lnSpc>
                <a:spcPct val="150000"/>
              </a:lnSpc>
            </a:pPr>
            <a:r>
              <a:rPr lang="en-GB" sz="2000" dirty="0">
                <a:latin typeface="Arial Nova Light" panose="020B0304020202020204" pitchFamily="34" charset="0"/>
                <a:cs typeface="Arial" panose="020B0604020202020204" pitchFamily="34" charset="0"/>
              </a:rPr>
              <a:t>Higher prices mean higher tax and therefore higher revenue.</a:t>
            </a:r>
          </a:p>
          <a:p>
            <a:pPr lvl="1">
              <a:lnSpc>
                <a:spcPct val="150000"/>
              </a:lnSpc>
            </a:pPr>
            <a:r>
              <a:rPr lang="en-GB" sz="2000" dirty="0">
                <a:latin typeface="Arial Nova Light" panose="020B0304020202020204" pitchFamily="34" charset="0"/>
                <a:cs typeface="Arial" panose="020B0604020202020204" pitchFamily="34" charset="0"/>
              </a:rPr>
              <a:t>Higher prices mean a decrease in consumption and therefore lower revenue.</a:t>
            </a:r>
          </a:p>
          <a:p>
            <a:pPr lvl="1">
              <a:lnSpc>
                <a:spcPct val="150000"/>
              </a:lnSpc>
            </a:pPr>
            <a:r>
              <a:rPr lang="en-GB" sz="2000" i="1" dirty="0">
                <a:latin typeface="Arial Nova Light" panose="020B0304020202020204" pitchFamily="34" charset="0"/>
                <a:cs typeface="Arial" panose="020B0604020202020204" pitchFamily="34" charset="0"/>
              </a:rPr>
              <a:t>In 4Q 2022, real household consumption expenditure dropped by 5.5% (y/y).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2400" b="1" dirty="0">
                <a:latin typeface="Arial Nova Light" panose="020B0304020202020204" pitchFamily="34" charset="0"/>
                <a:cs typeface="Arial" panose="020B0604020202020204" pitchFamily="34" charset="0"/>
              </a:rPr>
              <a:t>Personal income tax</a:t>
            </a: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and </a:t>
            </a:r>
            <a:r>
              <a:rPr lang="en-GB" sz="2400" b="1" dirty="0">
                <a:latin typeface="Arial Nova Light" panose="020B0304020202020204" pitchFamily="34" charset="0"/>
                <a:cs typeface="Arial" panose="020B0604020202020204" pitchFamily="34" charset="0"/>
              </a:rPr>
              <a:t>social security contributions</a:t>
            </a:r>
          </a:p>
          <a:p>
            <a:pPr lvl="1">
              <a:lnSpc>
                <a:spcPct val="150000"/>
              </a:lnSpc>
            </a:pPr>
            <a:r>
              <a:rPr lang="en-GB" sz="2000" dirty="0">
                <a:latin typeface="Arial Nova Light" panose="020B0304020202020204" pitchFamily="34" charset="0"/>
                <a:cs typeface="Arial" panose="020B0604020202020204" pitchFamily="34" charset="0"/>
              </a:rPr>
              <a:t>The increase in these revenues depends on </a:t>
            </a:r>
            <a:r>
              <a:rPr lang="en-US" sz="2000" dirty="0">
                <a:latin typeface="Arial Nova Light" panose="020B0304020202020204" pitchFamily="34" charset="0"/>
                <a:cs typeface="Arial" panose="020B0604020202020204" pitchFamily="34" charset="0"/>
              </a:rPr>
              <a:t>the </a:t>
            </a:r>
            <a:r>
              <a:rPr lang="en-GB" sz="2000" dirty="0">
                <a:latin typeface="Arial Nova Light" panose="020B0304020202020204" pitchFamily="34" charset="0"/>
                <a:cs typeface="Arial" panose="020B0604020202020204" pitchFamily="34" charset="0"/>
              </a:rPr>
              <a:t>dynamics of wages, in other words, how much wages keep pace with inflation. </a:t>
            </a:r>
          </a:p>
          <a:p>
            <a:pPr lvl="1">
              <a:lnSpc>
                <a:spcPct val="150000"/>
              </a:lnSpc>
            </a:pPr>
            <a:r>
              <a:rPr lang="en-GB" sz="2000" i="1" dirty="0">
                <a:latin typeface="Arial Nova Light" panose="020B0304020202020204" pitchFamily="34" charset="0"/>
                <a:cs typeface="Arial" panose="020B0604020202020204" pitchFamily="34" charset="0"/>
              </a:rPr>
              <a:t>In 2022, the average wage grew by 6.5% (CPI 15.1%).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000" dirty="0">
              <a:latin typeface="Arial Nova Light" panose="020B03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237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65" y="83275"/>
            <a:ext cx="10515600" cy="784406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 Nova Light" panose="020B0304020202020204" pitchFamily="34" charset="0"/>
                <a:cs typeface="Arial" panose="020B0604020202020204" pitchFamily="34" charset="0"/>
              </a:rPr>
              <a:t>How does inflation affect public finances?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5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223" y="867682"/>
            <a:ext cx="11260183" cy="56019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400" b="1" dirty="0">
                <a:latin typeface="Arial Nova Light" panose="020B0304020202020204" pitchFamily="34" charset="0"/>
                <a:cs typeface="Arial" panose="020B0604020202020204" pitchFamily="34" charset="0"/>
              </a:rPr>
              <a:t>Public expenditures</a:t>
            </a:r>
          </a:p>
          <a:p>
            <a:pPr marL="0" indent="0">
              <a:lnSpc>
                <a:spcPct val="100000"/>
              </a:lnSpc>
              <a:buNone/>
            </a:pPr>
            <a:endParaRPr lang="en-GB" sz="1800" i="1" u="sng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400" b="1" dirty="0">
                <a:latin typeface="Arial Nova Light" panose="020B0304020202020204" pitchFamily="34" charset="0"/>
                <a:cs typeface="Arial" panose="020B0604020202020204" pitchFamily="34" charset="0"/>
              </a:rPr>
              <a:t>Expenditure indexation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The increase in expenditure depends on how strong </a:t>
            </a: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the </a:t>
            </a: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indexation of pensions, social benefits and public sector salaries is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.</a:t>
            </a:r>
            <a:endParaRPr lang="en-GB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400" b="1" dirty="0">
                <a:latin typeface="Arial Nova Light" panose="020B0304020202020204" pitchFamily="34" charset="0"/>
                <a:cs typeface="Arial" panose="020B0604020202020204" pitchFamily="34" charset="0"/>
              </a:rPr>
              <a:t>Energy prices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Increase in expenditure due to capping of prices of electricity and gas for households and companies + </a:t>
            </a:r>
            <a:r>
              <a:rPr lang="en-GB" sz="2400" noProof="1">
                <a:latin typeface="Arial Nova Light" panose="020B0304020202020204" pitchFamily="34" charset="0"/>
                <a:cs typeface="Arial" panose="020B0604020202020204" pitchFamily="34" charset="0"/>
              </a:rPr>
              <a:t>aid</a:t>
            </a: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for </a:t>
            </a:r>
            <a:r>
              <a:rPr lang="en-GB" sz="2400" noProof="1">
                <a:latin typeface="Arial Nova Light" panose="020B0304020202020204" pitchFamily="34" charset="0"/>
                <a:cs typeface="Arial" panose="020B0604020202020204" pitchFamily="34" charset="0"/>
              </a:rPr>
              <a:t>firms</a:t>
            </a: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in energy-</a:t>
            </a:r>
            <a:r>
              <a:rPr lang="en-GB" sz="2400" noProof="1">
                <a:latin typeface="Arial Nova Light" panose="020B0304020202020204" pitchFamily="34" charset="0"/>
                <a:cs typeface="Arial" panose="020B0604020202020204" pitchFamily="34" charset="0"/>
              </a:rPr>
              <a:t>intensive</a:t>
            </a: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</a:t>
            </a:r>
            <a:r>
              <a:rPr lang="en-GB" sz="2400" noProof="1">
                <a:latin typeface="Arial Nova Light" panose="020B0304020202020204" pitchFamily="34" charset="0"/>
                <a:cs typeface="Arial" panose="020B0604020202020204" pitchFamily="34" charset="0"/>
              </a:rPr>
              <a:t>industries</a:t>
            </a:r>
            <a:r>
              <a:rPr lang="cs-CZ" sz="2400" noProof="1">
                <a:latin typeface="Arial Nova Light" panose="020B0304020202020204" pitchFamily="34" charset="0"/>
                <a:cs typeface="Arial" panose="020B0604020202020204" pitchFamily="34" charset="0"/>
              </a:rPr>
              <a:t>.</a:t>
            </a:r>
            <a:endParaRPr lang="en-GB" sz="2400" noProof="1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Increase in expenditure because of purchase of natural gas for state material reserves + more expensive intermediate consumption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.</a:t>
            </a:r>
            <a:endParaRPr lang="en-GB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609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65" y="83275"/>
            <a:ext cx="10515600" cy="784406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 Nova Light" panose="020B0304020202020204" pitchFamily="34" charset="0"/>
                <a:cs typeface="Arial" panose="020B0604020202020204" pitchFamily="34" charset="0"/>
              </a:rPr>
              <a:t>How does inflation affect public finances?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6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ástupný symbol pro obsah 7">
                <a:extLst>
                  <a:ext uri="{FF2B5EF4-FFF2-40B4-BE49-F238E27FC236}">
                    <a16:creationId xmlns:a16="http://schemas.microsoft.com/office/drawing/2014/main" id="{2C783312-A6E5-493E-9413-D471AC1FBFA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1223" y="867682"/>
                <a:ext cx="11260183" cy="5601937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400" b="1" dirty="0">
                    <a:latin typeface="Arial Nova Light" panose="020B0304020202020204" pitchFamily="34" charset="0"/>
                    <a:cs typeface="Arial" panose="020B0604020202020204" pitchFamily="34" charset="0"/>
                  </a:rPr>
                  <a:t>Government debt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2400" dirty="0">
                    <a:latin typeface="Arial Nova Light" panose="020B0304020202020204" pitchFamily="34" charset="0"/>
                    <a:cs typeface="Arial" panose="020B0604020202020204" pitchFamily="34" charset="0"/>
                  </a:rPr>
                  <a:t>Higher inflation lowers the ratio of government debt to nominal GDP</a:t>
                </a:r>
                <a:r>
                  <a:rPr lang="cs-CZ" sz="2400" dirty="0">
                    <a:latin typeface="Arial Nova Light" panose="020B03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400" dirty="0">
                  <a:latin typeface="Arial Nova Light" panose="020B03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sz="2400" dirty="0">
                    <a:latin typeface="Arial Nova Light" panose="020B0304020202020204" pitchFamily="34" charset="0"/>
                    <a:cs typeface="Arial" panose="020B0604020202020204" pitchFamily="34" charset="0"/>
                  </a:rPr>
                  <a:t>Not so much if there is a big difference between the GDP deflator and CPI</a:t>
                </a:r>
                <a:r>
                  <a:rPr lang="cs-CZ" sz="2400" dirty="0">
                    <a:latin typeface="Arial Nova Light" panose="020B03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400" dirty="0">
                  <a:latin typeface="Arial Nova Light" panose="020B03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endParaRPr lang="cs-CZ" sz="800" dirty="0">
                  <a:latin typeface="Arial Nova Light" panose="020B03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400" dirty="0">
                    <a:latin typeface="Arial Nova Light" panose="020B0304020202020204" pitchFamily="34" charset="0"/>
                    <a:cs typeface="Arial" panose="020B0604020202020204" pitchFamily="34" charset="0"/>
                  </a:rPr>
                  <a:t>Czechia in 2022</a:t>
                </a:r>
                <a:r>
                  <a:rPr lang="cs-CZ" sz="2400" dirty="0">
                    <a:latin typeface="Arial Nova Light" panose="020B0304020202020204" pitchFamily="34" charset="0"/>
                    <a:cs typeface="Arial" panose="020B0604020202020204" pitchFamily="34" charset="0"/>
                  </a:rPr>
                  <a:t>:</a:t>
                </a:r>
                <a:endParaRPr lang="en-US" sz="2400" dirty="0">
                  <a:latin typeface="Arial Nova Light" panose="020B03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sz="2400" dirty="0">
                    <a:latin typeface="Arial Nova Light" panose="020B0304020202020204" pitchFamily="34" charset="0"/>
                    <a:cs typeface="Arial" panose="020B0604020202020204" pitchFamily="34" charset="0"/>
                  </a:rPr>
                  <a:t>GDP deflator: 8%, versus CPI: 15</a:t>
                </a:r>
                <a:r>
                  <a:rPr lang="cs-CZ" sz="2400" dirty="0">
                    <a:latin typeface="Arial Nova Light" panose="020B03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2400" dirty="0">
                    <a:latin typeface="Arial Nova Light" panose="020B0304020202020204" pitchFamily="34" charset="0"/>
                    <a:cs typeface="Arial" panose="020B0604020202020204" pitchFamily="34" charset="0"/>
                  </a:rPr>
                  <a:t>1%</a:t>
                </a:r>
                <a:endParaRPr lang="cs-CZ" sz="2400" dirty="0">
                  <a:latin typeface="Arial Nova Light" panose="020B03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  <a:buFont typeface="Wingdings" panose="05000000000000000000" pitchFamily="2" charset="2"/>
                  <a:buChar char="§"/>
                </a:pPr>
                <a:endParaRPr lang="cs-CZ" sz="2400" dirty="0">
                  <a:latin typeface="Arial Nova Light" panose="020B03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endParaRPr lang="cs-CZ" sz="24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cs-CZ" sz="24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𝑃𝑢𝑏𝑙𝑖𝑐</m:t>
                        </m:r>
                        <m:r>
                          <a:rPr lang="cs-C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  <m:r>
                          <a:rPr lang="cs-C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𝑒𝑏𝑡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cs-CZ" sz="2400" b="0" i="1" baseline="-2500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𝐺𝐷𝑃</m:t>
                        </m:r>
                        <m:r>
                          <a:rPr lang="cs-CZ" sz="2400" b="0" i="1" baseline="-2500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  <m:r>
                      <a:rPr lang="en-US" sz="24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𝑃𝑢𝑏𝑙𝑖𝑐</m:t>
                        </m:r>
                        <m:r>
                          <a:rPr lang="cs-C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  <m:r>
                          <a:rPr lang="cs-C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𝑒𝑏𝑡</m:t>
                        </m:r>
                        <m:r>
                          <a:rPr lang="cs-C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0</m:t>
                        </m:r>
                      </m:num>
                      <m:den>
                        <m:r>
                          <a:rPr lang="cs-C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𝐺𝐷𝑃</m:t>
                        </m:r>
                        <m:r>
                          <a:rPr lang="cs-CZ" sz="2400" b="0" i="1" baseline="-2500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cs-CZ" sz="2400" dirty="0">
                    <a:cs typeface="Arial" panose="020B0604020202020204" pitchFamily="34" charset="0"/>
                  </a:rPr>
                  <a:t> </a:t>
                </a:r>
                <a:r>
                  <a:rPr lang="en-US" sz="2400" dirty="0">
                    <a:cs typeface="Arial" panose="020B0604020202020204" pitchFamily="34" charset="0"/>
                  </a:rPr>
                  <a:t> </a:t>
                </a:r>
                <a:r>
                  <a:rPr lang="cs-CZ" sz="2400" dirty="0"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1+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1+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cs-CZ" sz="2400" dirty="0">
                    <a:cs typeface="Arial" panose="020B0604020202020204" pitchFamily="34" charset="0"/>
                  </a:rPr>
                  <a:t>)</a:t>
                </a:r>
                <a:r>
                  <a:rPr lang="en-US" sz="2400" dirty="0">
                    <a:cs typeface="Arial" panose="020B0604020202020204" pitchFamily="34" charset="0"/>
                  </a:rPr>
                  <a:t> </a:t>
                </a:r>
                <a:r>
                  <a:rPr lang="cs-CZ" sz="2400" dirty="0"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𝑃𝑟𝑖𝑚𝑎𝑟𝑦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𝑏𝑎𝑙𝑎𝑛𝑐𝑒</m:t>
                        </m:r>
                        <m:r>
                          <a:rPr lang="cs-CZ" sz="2400" i="1" baseline="-250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cs-C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𝐺𝐷𝑃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cs-CZ" sz="2400" b="0" i="1" baseline="-2500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cs-CZ" sz="2400" dirty="0">
                    <a:cs typeface="Arial" panose="020B0604020202020204" pitchFamily="34" charset="0"/>
                  </a:rPr>
                  <a:t> </a:t>
                </a:r>
                <a:endParaRPr lang="cs-CZ" sz="2400" dirty="0">
                  <a:latin typeface="Arial Nova Light" panose="020B03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Zástupný symbol pro obsah 7">
                <a:extLst>
                  <a:ext uri="{FF2B5EF4-FFF2-40B4-BE49-F238E27FC236}">
                    <a16:creationId xmlns:a16="http://schemas.microsoft.com/office/drawing/2014/main" id="{2C783312-A6E5-493E-9413-D471AC1FBF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1223" y="867682"/>
                <a:ext cx="11260183" cy="5601937"/>
              </a:xfrm>
              <a:blipFill>
                <a:blip r:embed="rId2"/>
                <a:stretch>
                  <a:fillRect l="-812" t="-8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AC686D1C-6358-A20E-D388-DB61B22AF211}"/>
              </a:ext>
            </a:extLst>
          </p:cNvPr>
          <p:cNvSpPr txBox="1"/>
          <p:nvPr/>
        </p:nvSpPr>
        <p:spPr>
          <a:xfrm>
            <a:off x="7357446" y="3575289"/>
            <a:ext cx="3835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 Nova Light" panose="020B0304020202020204" pitchFamily="34" charset="0"/>
              </a:rPr>
              <a:t>r = average interest rate on debt</a:t>
            </a:r>
          </a:p>
          <a:p>
            <a:r>
              <a:rPr lang="en-GB" dirty="0">
                <a:latin typeface="Arial Nova Light" panose="020B0304020202020204" pitchFamily="34" charset="0"/>
              </a:rPr>
              <a:t>r = 2.3% </a:t>
            </a:r>
          </a:p>
        </p:txBody>
      </p:sp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970AB167-886F-9BC4-D81D-8AD611878235}"/>
              </a:ext>
            </a:extLst>
          </p:cNvPr>
          <p:cNvCxnSpPr>
            <a:cxnSpLocks/>
          </p:cNvCxnSpPr>
          <p:nvPr/>
        </p:nvCxnSpPr>
        <p:spPr>
          <a:xfrm flipH="1">
            <a:off x="7253056" y="4156101"/>
            <a:ext cx="330770" cy="4514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7601FC11-B58D-EFB4-15AB-EB8582EC5737}"/>
              </a:ext>
            </a:extLst>
          </p:cNvPr>
          <p:cNvSpPr txBox="1"/>
          <p:nvPr/>
        </p:nvSpPr>
        <p:spPr>
          <a:xfrm>
            <a:off x="7432906" y="5415799"/>
            <a:ext cx="4051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 Nova Light" panose="020B0304020202020204" pitchFamily="34" charset="0"/>
              </a:rPr>
              <a:t>g = GDP growth</a:t>
            </a:r>
          </a:p>
        </p:txBody>
      </p:sp>
      <p:cxnSp>
        <p:nvCxnSpPr>
          <p:cNvPr id="14" name="Přímá spojnice se šipkou 13">
            <a:extLst>
              <a:ext uri="{FF2B5EF4-FFF2-40B4-BE49-F238E27FC236}">
                <a16:creationId xmlns:a16="http://schemas.microsoft.com/office/drawing/2014/main" id="{1E5E0F34-352C-360F-5A8A-91364CB7BD87}"/>
              </a:ext>
            </a:extLst>
          </p:cNvPr>
          <p:cNvCxnSpPr>
            <a:cxnSpLocks/>
          </p:cNvCxnSpPr>
          <p:nvPr/>
        </p:nvCxnSpPr>
        <p:spPr>
          <a:xfrm flipH="1" flipV="1">
            <a:off x="7253056" y="5202315"/>
            <a:ext cx="270923" cy="259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1767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757" y="83276"/>
            <a:ext cx="10515600" cy="784406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 Nova Light" panose="020B0304020202020204" pitchFamily="34" charset="0"/>
                <a:cs typeface="Arial" panose="020B0604020202020204" pitchFamily="34" charset="0"/>
              </a:rPr>
              <a:t>How does inflation affect public finances?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7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223" y="867682"/>
            <a:ext cx="11260183" cy="56019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400" b="1" dirty="0">
                <a:latin typeface="Arial Nova Light" panose="020B0304020202020204" pitchFamily="34" charset="0"/>
                <a:cs typeface="Arial" panose="020B0604020202020204" pitchFamily="34" charset="0"/>
              </a:rPr>
              <a:t>Pensions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Pensions are valorised according to the following formula: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 i="1" dirty="0">
                <a:latin typeface="Arial Nova Light" panose="020B0304020202020204" pitchFamily="34" charset="0"/>
                <a:cs typeface="Arial" panose="020B0604020202020204" pitchFamily="34" charset="0"/>
              </a:rPr>
              <a:t>	Valorisation of pensions = CPI (whole) + ½ of growth of real wages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The law also imposes extraordinary valorisation if CPI exceeds 5 percentage points in the year-on-year index since the last valorisation (typically in June).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The average pension increased by 17% between 2021 and 2022 and by 24.7% between 2020 and 2022.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400" b="1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400" b="1" dirty="0">
                <a:latin typeface="Arial Nova Light" panose="020B0304020202020204" pitchFamily="34" charset="0"/>
                <a:cs typeface="Arial" panose="020B0604020202020204" pitchFamily="34" charset="0"/>
              </a:rPr>
              <a:t>Anti-inflation government bonds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Starting in 2019, individuals were able to buy anti-inflation government bonds.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Arial Nova Light" panose="020B0304020202020204" pitchFamily="34" charset="0"/>
                <a:cs typeface="Arial" panose="020B0604020202020204" pitchFamily="34" charset="0"/>
              </a:rPr>
              <a:t>This programme was stopped at the end of 2021. But interest costs obviously remain…</a:t>
            </a:r>
          </a:p>
          <a:p>
            <a:pPr marL="0" indent="0">
              <a:lnSpc>
                <a:spcPct val="100000"/>
              </a:lnSpc>
              <a:buNone/>
            </a:pPr>
            <a:endParaRPr lang="en-GB" sz="800" b="1" u="sng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GB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329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31" y="154250"/>
            <a:ext cx="10515600" cy="784406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latin typeface="Arial Nova Light" panose="020B0304020202020204" pitchFamily="34" charset="0"/>
                <a:cs typeface="Arial" panose="020B0604020202020204" pitchFamily="34" charset="0"/>
              </a:rPr>
              <a:t>Discretionary measures adopted by the Czech government </a:t>
            </a:r>
            <a:br>
              <a:rPr lang="en-GB" sz="2800" b="1" dirty="0">
                <a:latin typeface="Arial Nova Light" panose="020B0304020202020204" pitchFamily="34" charset="0"/>
                <a:cs typeface="Arial" panose="020B0604020202020204" pitchFamily="34" charset="0"/>
              </a:rPr>
            </a:br>
            <a:r>
              <a:rPr lang="en-GB" sz="2800" b="1" dirty="0">
                <a:latin typeface="Arial Nova Light" panose="020B0304020202020204" pitchFamily="34" charset="0"/>
                <a:cs typeface="Arial" panose="020B0604020202020204" pitchFamily="34" charset="0"/>
              </a:rPr>
              <a:t>in 2022–2023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8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223" y="936975"/>
            <a:ext cx="11413746" cy="56019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Cancellation of road tax (CZK 5 billion yearly):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0.07% of GDP</a:t>
            </a:r>
            <a:endParaRPr lang="en-US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Reduction of excise duty on fuel (CZK 10 billion yearly):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0.15% of GDP</a:t>
            </a:r>
            <a:endParaRPr lang="en-US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One-off child allowance (CZK 7 billion):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0.1% of GDP</a:t>
            </a:r>
            <a:endParaRPr lang="en-US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One-off household electricity allowance (CZK 17 billion):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0.25% of GDP</a:t>
            </a:r>
            <a:endParaRPr lang="en-US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Waiver of payment for renewables (CZK 23 billion):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0.34% of GDP</a:t>
            </a:r>
            <a:endParaRPr lang="en-US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Capping of electricity and gas prices (CZK 100 billion):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1.47% of GDP</a:t>
            </a:r>
            <a:endParaRPr lang="en-US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Aid for firms in energy-intensive industries (CZK 30 billion):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0.44% of GDP</a:t>
            </a:r>
            <a:endParaRPr lang="en-US" sz="2400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Windfall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tax + </a:t>
            </a: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levies on excess income in energy sector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CZK 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100 </a:t>
            </a: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billion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)</a:t>
            </a:r>
            <a:r>
              <a:rPr lang="en-US" sz="2400" dirty="0">
                <a:latin typeface="Arial Nova Light" panose="020B0304020202020204" pitchFamily="34" charset="0"/>
                <a:cs typeface="Arial" panose="020B0604020202020204" pitchFamily="34" charset="0"/>
              </a:rPr>
              <a:t>:</a:t>
            </a:r>
            <a:r>
              <a:rPr lang="cs-CZ" sz="2400" dirty="0">
                <a:latin typeface="Arial Nova Light" panose="020B0304020202020204" pitchFamily="34" charset="0"/>
                <a:cs typeface="Arial" panose="020B0604020202020204" pitchFamily="34" charset="0"/>
              </a:rPr>
              <a:t> 1.47% of GDP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b="1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2400" b="1" u="sng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400" b="1" u="sng" dirty="0">
              <a:latin typeface="Arial Nova Light" panose="020B03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478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E32815E-5698-B73E-5AB4-5985A5F27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89796" y="6349294"/>
            <a:ext cx="2743200" cy="365125"/>
          </a:xfrm>
        </p:spPr>
        <p:txBody>
          <a:bodyPr/>
          <a:lstStyle/>
          <a:p>
            <a:fld id="{DF90C7CD-F407-429B-A159-7E74BB594E91}" type="slidenum">
              <a:rPr lang="cs-CZ" smtClean="0"/>
              <a:t>9</a:t>
            </a:fld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95D9A497-75CB-89AD-4AC2-10F35196890B}"/>
              </a:ext>
            </a:extLst>
          </p:cNvPr>
          <p:cNvSpPr/>
          <p:nvPr/>
        </p:nvSpPr>
        <p:spPr>
          <a:xfrm>
            <a:off x="5365810" y="1233998"/>
            <a:ext cx="4488404" cy="12783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30A90855-5785-6015-27EF-2589480D1160}"/>
              </a:ext>
            </a:extLst>
          </p:cNvPr>
          <p:cNvSpPr/>
          <p:nvPr/>
        </p:nvSpPr>
        <p:spPr>
          <a:xfrm>
            <a:off x="5365810" y="2512382"/>
            <a:ext cx="4488404" cy="6214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288C9343-594E-C025-FBDF-1BFA84FCD111}"/>
              </a:ext>
            </a:extLst>
          </p:cNvPr>
          <p:cNvSpPr/>
          <p:nvPr/>
        </p:nvSpPr>
        <p:spPr>
          <a:xfrm>
            <a:off x="5365809" y="3133819"/>
            <a:ext cx="4488403" cy="47939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B83C00A3-5CD3-40C7-A403-D85D22D5A8A8}"/>
              </a:ext>
            </a:extLst>
          </p:cNvPr>
          <p:cNvSpPr/>
          <p:nvPr/>
        </p:nvSpPr>
        <p:spPr>
          <a:xfrm>
            <a:off x="5365810" y="3613213"/>
            <a:ext cx="4488402" cy="47939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3CCBE998-EA86-3BEA-3E5E-EDB74C21C722}"/>
              </a:ext>
            </a:extLst>
          </p:cNvPr>
          <p:cNvSpPr txBox="1"/>
          <p:nvPr/>
        </p:nvSpPr>
        <p:spPr>
          <a:xfrm>
            <a:off x="6829513" y="1737379"/>
            <a:ext cx="1560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Social benefits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B66AC1ED-67F2-7524-4980-E04D144430E2}"/>
              </a:ext>
            </a:extLst>
          </p:cNvPr>
          <p:cNvSpPr txBox="1"/>
          <p:nvPr/>
        </p:nvSpPr>
        <p:spPr>
          <a:xfrm>
            <a:off x="5365810" y="3198610"/>
            <a:ext cx="5110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Salaries (excluding education and healthcare)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3B77AD44-5F2F-7BD4-818A-458945E1FB50}"/>
              </a:ext>
            </a:extLst>
          </p:cNvPr>
          <p:cNvSpPr txBox="1"/>
          <p:nvPr/>
        </p:nvSpPr>
        <p:spPr>
          <a:xfrm>
            <a:off x="5490085" y="3650932"/>
            <a:ext cx="5315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Payment to health insurance companies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67DE626C-E5B9-8949-C0CE-CEC7784CCD19}"/>
              </a:ext>
            </a:extLst>
          </p:cNvPr>
          <p:cNvSpPr txBox="1"/>
          <p:nvPr/>
        </p:nvSpPr>
        <p:spPr>
          <a:xfrm>
            <a:off x="6995226" y="2605185"/>
            <a:ext cx="1560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Education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4C179BA3-C0F8-D52E-92C4-10FE75BF8EE6}"/>
              </a:ext>
            </a:extLst>
          </p:cNvPr>
          <p:cNvSpPr txBox="1"/>
          <p:nvPr/>
        </p:nvSpPr>
        <p:spPr>
          <a:xfrm>
            <a:off x="6365290" y="5299828"/>
            <a:ext cx="3676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CZK 2,223 billion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9EBA7F1C-58F6-D49E-BA3A-A15369E2C94B}"/>
              </a:ext>
            </a:extLst>
          </p:cNvPr>
          <p:cNvSpPr txBox="1"/>
          <p:nvPr/>
        </p:nvSpPr>
        <p:spPr>
          <a:xfrm>
            <a:off x="1208101" y="5299828"/>
            <a:ext cx="3381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CZK 1,928 billion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2EF860DF-14E2-FCE8-D4B2-00A48A07D31A}"/>
              </a:ext>
            </a:extLst>
          </p:cNvPr>
          <p:cNvSpPr txBox="1"/>
          <p:nvPr/>
        </p:nvSpPr>
        <p:spPr>
          <a:xfrm>
            <a:off x="3900612" y="5785537"/>
            <a:ext cx="3178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CZK -295 billion (4% of GDP)</a:t>
            </a:r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2BB60415-748D-9999-DB0A-75F42AFF4250}"/>
              </a:ext>
            </a:extLst>
          </p:cNvPr>
          <p:cNvSpPr/>
          <p:nvPr/>
        </p:nvSpPr>
        <p:spPr>
          <a:xfrm>
            <a:off x="5360633" y="4092566"/>
            <a:ext cx="4488402" cy="3381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916E6BCE-CA92-A861-708A-B3B09DC0453F}"/>
              </a:ext>
            </a:extLst>
          </p:cNvPr>
          <p:cNvSpPr/>
          <p:nvPr/>
        </p:nvSpPr>
        <p:spPr>
          <a:xfrm>
            <a:off x="5360633" y="4412202"/>
            <a:ext cx="4488402" cy="3381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3" name="Obdélník 22">
            <a:extLst>
              <a:ext uri="{FF2B5EF4-FFF2-40B4-BE49-F238E27FC236}">
                <a16:creationId xmlns:a16="http://schemas.microsoft.com/office/drawing/2014/main" id="{4BAFDD5B-E65B-12BB-56D5-B6C05DB55B93}"/>
              </a:ext>
            </a:extLst>
          </p:cNvPr>
          <p:cNvSpPr/>
          <p:nvPr/>
        </p:nvSpPr>
        <p:spPr>
          <a:xfrm>
            <a:off x="5360633" y="4750365"/>
            <a:ext cx="4488402" cy="3381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73650145-7487-EA1B-1AFF-77D297BF10D4}"/>
              </a:ext>
            </a:extLst>
          </p:cNvPr>
          <p:cNvSpPr txBox="1"/>
          <p:nvPr/>
        </p:nvSpPr>
        <p:spPr>
          <a:xfrm>
            <a:off x="5898463" y="4056537"/>
            <a:ext cx="3676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Energy price cap + aid for firms</a:t>
            </a: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3E7B2FE5-C283-E93D-F33C-64A55121200D}"/>
              </a:ext>
            </a:extLst>
          </p:cNvPr>
          <p:cNvSpPr txBox="1"/>
          <p:nvPr/>
        </p:nvSpPr>
        <p:spPr>
          <a:xfrm>
            <a:off x="6316619" y="4387294"/>
            <a:ext cx="3676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Intermediate consumption</a:t>
            </a:r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A81ACCD6-8701-4798-DB3D-60947E30E35B}"/>
              </a:ext>
            </a:extLst>
          </p:cNvPr>
          <p:cNvSpPr txBox="1"/>
          <p:nvPr/>
        </p:nvSpPr>
        <p:spPr>
          <a:xfrm>
            <a:off x="6590709" y="4742759"/>
            <a:ext cx="3676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Interest payments</a:t>
            </a:r>
          </a:p>
        </p:txBody>
      </p:sp>
      <p:sp>
        <p:nvSpPr>
          <p:cNvPr id="27" name="Obdélník 26">
            <a:extLst>
              <a:ext uri="{FF2B5EF4-FFF2-40B4-BE49-F238E27FC236}">
                <a16:creationId xmlns:a16="http://schemas.microsoft.com/office/drawing/2014/main" id="{C2C4C9FE-5413-1532-4F7E-036C64890550}"/>
              </a:ext>
            </a:extLst>
          </p:cNvPr>
          <p:cNvSpPr/>
          <p:nvPr/>
        </p:nvSpPr>
        <p:spPr>
          <a:xfrm>
            <a:off x="872229" y="1233992"/>
            <a:ext cx="4488404" cy="1030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8" name="Obdélník 27">
            <a:extLst>
              <a:ext uri="{FF2B5EF4-FFF2-40B4-BE49-F238E27FC236}">
                <a16:creationId xmlns:a16="http://schemas.microsoft.com/office/drawing/2014/main" id="{CF30731D-0906-094D-499E-C8794956C920}"/>
              </a:ext>
            </a:extLst>
          </p:cNvPr>
          <p:cNvSpPr/>
          <p:nvPr/>
        </p:nvSpPr>
        <p:spPr>
          <a:xfrm>
            <a:off x="872229" y="2264385"/>
            <a:ext cx="4488404" cy="691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9" name="Obdélník 28">
            <a:extLst>
              <a:ext uri="{FF2B5EF4-FFF2-40B4-BE49-F238E27FC236}">
                <a16:creationId xmlns:a16="http://schemas.microsoft.com/office/drawing/2014/main" id="{3B82BEDD-F0C6-9667-9DAB-46C673C31934}"/>
              </a:ext>
            </a:extLst>
          </p:cNvPr>
          <p:cNvSpPr/>
          <p:nvPr/>
        </p:nvSpPr>
        <p:spPr>
          <a:xfrm>
            <a:off x="872229" y="2958380"/>
            <a:ext cx="4488404" cy="4081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0" name="Obdélník 29">
            <a:extLst>
              <a:ext uri="{FF2B5EF4-FFF2-40B4-BE49-F238E27FC236}">
                <a16:creationId xmlns:a16="http://schemas.microsoft.com/office/drawing/2014/main" id="{78B37EF7-3C9E-583C-5E7C-AA5AADC64A65}"/>
              </a:ext>
            </a:extLst>
          </p:cNvPr>
          <p:cNvSpPr/>
          <p:nvPr/>
        </p:nvSpPr>
        <p:spPr>
          <a:xfrm>
            <a:off x="872229" y="3375870"/>
            <a:ext cx="4488404" cy="3970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1" name="Obdélník 30">
            <a:extLst>
              <a:ext uri="{FF2B5EF4-FFF2-40B4-BE49-F238E27FC236}">
                <a16:creationId xmlns:a16="http://schemas.microsoft.com/office/drawing/2014/main" id="{EF553AE0-E49B-EE90-1CB7-63AD1DEC2B6D}"/>
              </a:ext>
            </a:extLst>
          </p:cNvPr>
          <p:cNvSpPr/>
          <p:nvPr/>
        </p:nvSpPr>
        <p:spPr>
          <a:xfrm>
            <a:off x="867052" y="3765958"/>
            <a:ext cx="4488404" cy="3424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2" name="TextovéPole 31">
            <a:extLst>
              <a:ext uri="{FF2B5EF4-FFF2-40B4-BE49-F238E27FC236}">
                <a16:creationId xmlns:a16="http://schemas.microsoft.com/office/drawing/2014/main" id="{42B0DF66-BB1B-42EC-E42E-62D84EE795B2}"/>
              </a:ext>
            </a:extLst>
          </p:cNvPr>
          <p:cNvSpPr txBox="1"/>
          <p:nvPr/>
        </p:nvSpPr>
        <p:spPr>
          <a:xfrm>
            <a:off x="1757779" y="1694614"/>
            <a:ext cx="2958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Social security contributions</a:t>
            </a:r>
          </a:p>
        </p:txBody>
      </p: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0A2237E0-B885-92AF-527F-FA0C3B07D612}"/>
              </a:ext>
            </a:extLst>
          </p:cNvPr>
          <p:cNvSpPr txBox="1"/>
          <p:nvPr/>
        </p:nvSpPr>
        <p:spPr>
          <a:xfrm>
            <a:off x="2071456" y="3002221"/>
            <a:ext cx="2332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Corporate income tax</a:t>
            </a:r>
          </a:p>
        </p:txBody>
      </p:sp>
      <p:sp>
        <p:nvSpPr>
          <p:cNvPr id="34" name="TextovéPole 33">
            <a:extLst>
              <a:ext uri="{FF2B5EF4-FFF2-40B4-BE49-F238E27FC236}">
                <a16:creationId xmlns:a16="http://schemas.microsoft.com/office/drawing/2014/main" id="{1208B578-2B57-DC50-5038-328794E0990A}"/>
              </a:ext>
            </a:extLst>
          </p:cNvPr>
          <p:cNvSpPr txBox="1"/>
          <p:nvPr/>
        </p:nvSpPr>
        <p:spPr>
          <a:xfrm>
            <a:off x="2071456" y="3752013"/>
            <a:ext cx="2669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Personal income tax</a:t>
            </a:r>
          </a:p>
        </p:txBody>
      </p: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485AC2D0-6943-06D7-2E4D-57C75425750D}"/>
              </a:ext>
            </a:extLst>
          </p:cNvPr>
          <p:cNvSpPr txBox="1"/>
          <p:nvPr/>
        </p:nvSpPr>
        <p:spPr>
          <a:xfrm>
            <a:off x="2456334" y="3418373"/>
            <a:ext cx="1560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Excise duty</a:t>
            </a:r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E45A098C-B197-0E19-4C9C-0CB1D7AC0E4C}"/>
              </a:ext>
            </a:extLst>
          </p:cNvPr>
          <p:cNvSpPr txBox="1"/>
          <p:nvPr/>
        </p:nvSpPr>
        <p:spPr>
          <a:xfrm>
            <a:off x="2276183" y="2499565"/>
            <a:ext cx="2056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Value added tax</a:t>
            </a:r>
          </a:p>
        </p:txBody>
      </p:sp>
      <p:sp>
        <p:nvSpPr>
          <p:cNvPr id="37" name="Obdélník 36">
            <a:extLst>
              <a:ext uri="{FF2B5EF4-FFF2-40B4-BE49-F238E27FC236}">
                <a16:creationId xmlns:a16="http://schemas.microsoft.com/office/drawing/2014/main" id="{60D11C22-7307-F210-F43A-6ACB47DB11FA}"/>
              </a:ext>
            </a:extLst>
          </p:cNvPr>
          <p:cNvSpPr/>
          <p:nvPr/>
        </p:nvSpPr>
        <p:spPr>
          <a:xfrm>
            <a:off x="867052" y="4114217"/>
            <a:ext cx="4488404" cy="3424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8" name="TextovéPole 37">
            <a:extLst>
              <a:ext uri="{FF2B5EF4-FFF2-40B4-BE49-F238E27FC236}">
                <a16:creationId xmlns:a16="http://schemas.microsoft.com/office/drawing/2014/main" id="{C1E1D5EE-B213-08C3-6841-09C837501CFD}"/>
              </a:ext>
            </a:extLst>
          </p:cNvPr>
          <p:cNvSpPr txBox="1"/>
          <p:nvPr/>
        </p:nvSpPr>
        <p:spPr>
          <a:xfrm>
            <a:off x="1441114" y="4099232"/>
            <a:ext cx="3924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Windfall tax + levies on excess profits</a:t>
            </a:r>
          </a:p>
        </p:txBody>
      </p:sp>
      <p:sp>
        <p:nvSpPr>
          <p:cNvPr id="39" name="TextovéPole 38">
            <a:extLst>
              <a:ext uri="{FF2B5EF4-FFF2-40B4-BE49-F238E27FC236}">
                <a16:creationId xmlns:a16="http://schemas.microsoft.com/office/drawing/2014/main" id="{6D7D3216-D656-1B8D-C474-EC8796F93171}"/>
              </a:ext>
            </a:extLst>
          </p:cNvPr>
          <p:cNvSpPr txBox="1"/>
          <p:nvPr/>
        </p:nvSpPr>
        <p:spPr>
          <a:xfrm>
            <a:off x="10157901" y="1737379"/>
            <a:ext cx="20207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Indexation to CPI</a:t>
            </a:r>
          </a:p>
        </p:txBody>
      </p:sp>
      <p:sp>
        <p:nvSpPr>
          <p:cNvPr id="40" name="TextovéPole 39">
            <a:extLst>
              <a:ext uri="{FF2B5EF4-FFF2-40B4-BE49-F238E27FC236}">
                <a16:creationId xmlns:a16="http://schemas.microsoft.com/office/drawing/2014/main" id="{C525E2AD-EDAB-7BF7-D076-E3381F54598E}"/>
              </a:ext>
            </a:extLst>
          </p:cNvPr>
          <p:cNvSpPr txBox="1"/>
          <p:nvPr/>
        </p:nvSpPr>
        <p:spPr>
          <a:xfrm>
            <a:off x="10157901" y="2467745"/>
            <a:ext cx="2020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Promise of 130% of average wage for all teachers</a:t>
            </a:r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1C7FF97F-43AB-07A4-54AB-1AB388614404}"/>
              </a:ext>
            </a:extLst>
          </p:cNvPr>
          <p:cNvSpPr txBox="1"/>
          <p:nvPr/>
        </p:nvSpPr>
        <p:spPr>
          <a:xfrm>
            <a:off x="10232049" y="3053069"/>
            <a:ext cx="2020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Pressure to increase due to inflation</a:t>
            </a:r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3509C9C0-19C3-8359-15B0-F0B9693BECE7}"/>
              </a:ext>
            </a:extLst>
          </p:cNvPr>
          <p:cNvSpPr txBox="1"/>
          <p:nvPr/>
        </p:nvSpPr>
        <p:spPr>
          <a:xfrm>
            <a:off x="10232049" y="3715816"/>
            <a:ext cx="20207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Indexation to CPI</a:t>
            </a:r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313A9366-4880-804E-FA32-F8CF9B35B511}"/>
              </a:ext>
            </a:extLst>
          </p:cNvPr>
          <p:cNvSpPr txBox="1"/>
          <p:nvPr/>
        </p:nvSpPr>
        <p:spPr>
          <a:xfrm>
            <a:off x="9937687" y="4283270"/>
            <a:ext cx="26797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Expensive services and energy</a:t>
            </a:r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9BE4260C-CFAD-39CB-3854-D7D147B1B421}"/>
              </a:ext>
            </a:extLst>
          </p:cNvPr>
          <p:cNvSpPr txBox="1"/>
          <p:nvPr/>
        </p:nvSpPr>
        <p:spPr>
          <a:xfrm>
            <a:off x="9993101" y="4766719"/>
            <a:ext cx="26797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Higher due to higher CB rates</a:t>
            </a:r>
          </a:p>
        </p:txBody>
      </p:sp>
      <p:cxnSp>
        <p:nvCxnSpPr>
          <p:cNvPr id="47" name="Přímá spojnice se šipkou 46">
            <a:extLst>
              <a:ext uri="{FF2B5EF4-FFF2-40B4-BE49-F238E27FC236}">
                <a16:creationId xmlns:a16="http://schemas.microsoft.com/office/drawing/2014/main" id="{E26E4557-59A3-85B0-9162-D5F6D295F731}"/>
              </a:ext>
            </a:extLst>
          </p:cNvPr>
          <p:cNvCxnSpPr>
            <a:cxnSpLocks/>
          </p:cNvCxnSpPr>
          <p:nvPr/>
        </p:nvCxnSpPr>
        <p:spPr>
          <a:xfrm flipH="1">
            <a:off x="9745809" y="1873190"/>
            <a:ext cx="3815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nice se šipkou 49">
            <a:extLst>
              <a:ext uri="{FF2B5EF4-FFF2-40B4-BE49-F238E27FC236}">
                <a16:creationId xmlns:a16="http://schemas.microsoft.com/office/drawing/2014/main" id="{A21E56DB-FA17-3FBC-DF77-37070427ADA9}"/>
              </a:ext>
            </a:extLst>
          </p:cNvPr>
          <p:cNvCxnSpPr>
            <a:cxnSpLocks/>
          </p:cNvCxnSpPr>
          <p:nvPr/>
        </p:nvCxnSpPr>
        <p:spPr>
          <a:xfrm flipH="1">
            <a:off x="9633877" y="4429382"/>
            <a:ext cx="359224" cy="2882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nice se šipkou 50">
            <a:extLst>
              <a:ext uri="{FF2B5EF4-FFF2-40B4-BE49-F238E27FC236}">
                <a16:creationId xmlns:a16="http://schemas.microsoft.com/office/drawing/2014/main" id="{48F109B2-BE1C-90F1-DDA8-8813B5F76029}"/>
              </a:ext>
            </a:extLst>
          </p:cNvPr>
          <p:cNvCxnSpPr>
            <a:cxnSpLocks/>
          </p:cNvCxnSpPr>
          <p:nvPr/>
        </p:nvCxnSpPr>
        <p:spPr>
          <a:xfrm flipH="1">
            <a:off x="9898747" y="3852910"/>
            <a:ext cx="3815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se šipkou 51">
            <a:extLst>
              <a:ext uri="{FF2B5EF4-FFF2-40B4-BE49-F238E27FC236}">
                <a16:creationId xmlns:a16="http://schemas.microsoft.com/office/drawing/2014/main" id="{CF3C3231-C61F-209E-0D05-97B610BF7D37}"/>
              </a:ext>
            </a:extLst>
          </p:cNvPr>
          <p:cNvCxnSpPr>
            <a:cxnSpLocks/>
          </p:cNvCxnSpPr>
          <p:nvPr/>
        </p:nvCxnSpPr>
        <p:spPr>
          <a:xfrm flipH="1">
            <a:off x="9745809" y="2621874"/>
            <a:ext cx="3815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nice se šipkou 52">
            <a:extLst>
              <a:ext uri="{FF2B5EF4-FFF2-40B4-BE49-F238E27FC236}">
                <a16:creationId xmlns:a16="http://schemas.microsoft.com/office/drawing/2014/main" id="{30CEB999-DA2D-5986-9EF8-9EFBACD27FA8}"/>
              </a:ext>
            </a:extLst>
          </p:cNvPr>
          <p:cNvCxnSpPr>
            <a:cxnSpLocks/>
          </p:cNvCxnSpPr>
          <p:nvPr/>
        </p:nvCxnSpPr>
        <p:spPr>
          <a:xfrm flipH="1">
            <a:off x="9898209" y="3283901"/>
            <a:ext cx="3815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Přímá spojnice se šipkou 54">
            <a:extLst>
              <a:ext uri="{FF2B5EF4-FFF2-40B4-BE49-F238E27FC236}">
                <a16:creationId xmlns:a16="http://schemas.microsoft.com/office/drawing/2014/main" id="{30A834CF-AC35-FE9A-8CDC-2EC95B8E066E}"/>
              </a:ext>
            </a:extLst>
          </p:cNvPr>
          <p:cNvCxnSpPr>
            <a:cxnSpLocks/>
          </p:cNvCxnSpPr>
          <p:nvPr/>
        </p:nvCxnSpPr>
        <p:spPr>
          <a:xfrm flipH="1">
            <a:off x="9669025" y="4927426"/>
            <a:ext cx="3815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nice se šipkou 55">
            <a:extLst>
              <a:ext uri="{FF2B5EF4-FFF2-40B4-BE49-F238E27FC236}">
                <a16:creationId xmlns:a16="http://schemas.microsoft.com/office/drawing/2014/main" id="{655A96C4-60A0-7BA9-3F54-CAAABE8761F3}"/>
              </a:ext>
            </a:extLst>
          </p:cNvPr>
          <p:cNvCxnSpPr>
            <a:cxnSpLocks/>
          </p:cNvCxnSpPr>
          <p:nvPr/>
        </p:nvCxnSpPr>
        <p:spPr>
          <a:xfrm flipH="1" flipV="1">
            <a:off x="9574945" y="4165070"/>
            <a:ext cx="401906" cy="238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Nadpis 1">
            <a:extLst>
              <a:ext uri="{FF2B5EF4-FFF2-40B4-BE49-F238E27FC236}">
                <a16:creationId xmlns:a16="http://schemas.microsoft.com/office/drawing/2014/main" id="{561CE10F-DBAD-1FA3-F314-A08AECD76FB6}"/>
              </a:ext>
            </a:extLst>
          </p:cNvPr>
          <p:cNvSpPr txBox="1">
            <a:spLocks/>
          </p:cNvSpPr>
          <p:nvPr/>
        </p:nvSpPr>
        <p:spPr>
          <a:xfrm>
            <a:off x="761982" y="287694"/>
            <a:ext cx="10515600" cy="78440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b="1" dirty="0">
                <a:latin typeface="Arial Nova Light" panose="020B0304020202020204" pitchFamily="34" charset="0"/>
                <a:cs typeface="Arial" panose="020B0604020202020204" pitchFamily="34" charset="0"/>
              </a:rPr>
              <a:t>Structure of the state budget in 2023</a:t>
            </a: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0C6653D9-3224-3C94-8BD3-A2D07EC635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0678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97C4C24F3A3A4EABF87626FA75D9E4" ma:contentTypeVersion="16" ma:contentTypeDescription="Vytvoří nový dokument" ma:contentTypeScope="" ma:versionID="eca007958d983f4b2d86c81e6112a812">
  <xsd:schema xmlns:xsd="http://www.w3.org/2001/XMLSchema" xmlns:xs="http://www.w3.org/2001/XMLSchema" xmlns:p="http://schemas.microsoft.com/office/2006/metadata/properties" xmlns:ns2="89b4086a-0d53-47ac-910c-840a5b10c85d" xmlns:ns3="90d52d28-043e-4442-b035-5463ef3585bc" targetNamespace="http://schemas.microsoft.com/office/2006/metadata/properties" ma:root="true" ma:fieldsID="509a60b34e4e83bbfb50993df182b1da" ns2:_="" ns3:_="">
    <xsd:import namespace="89b4086a-0d53-47ac-910c-840a5b10c85d"/>
    <xsd:import namespace="90d52d28-043e-4442-b035-5463ef3585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4086a-0d53-47ac-910c-840a5b10c8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44bc8ca8-2ac0-42bc-83ca-496132f894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d52d28-043e-4442-b035-5463ef3585b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541ae02-8940-4de2-bb02-cc7aa1fe79bd}" ma:internalName="TaxCatchAll" ma:showField="CatchAllData" ma:web="90d52d28-043e-4442-b035-5463ef3585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b4086a-0d53-47ac-910c-840a5b10c85d">
      <Terms xmlns="http://schemas.microsoft.com/office/infopath/2007/PartnerControls"/>
    </lcf76f155ced4ddcb4097134ff3c332f>
    <TaxCatchAll xmlns="90d52d28-043e-4442-b035-5463ef3585b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BF37DA-3B63-4E9D-A30D-35200769EE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b4086a-0d53-47ac-910c-840a5b10c85d"/>
    <ds:schemaRef ds:uri="90d52d28-043e-4442-b035-5463ef3585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0AAB08-1168-41E6-AE4F-36D245DC9C36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89b4086a-0d53-47ac-910c-840a5b10c85d"/>
    <ds:schemaRef ds:uri="http://purl.org/dc/terms/"/>
    <ds:schemaRef ds:uri="http://schemas.openxmlformats.org/package/2006/metadata/core-properties"/>
    <ds:schemaRef ds:uri="http://www.w3.org/XML/1998/namespace"/>
    <ds:schemaRef ds:uri="90d52d28-043e-4442-b035-5463ef3585bc"/>
  </ds:schemaRefs>
</ds:datastoreItem>
</file>

<file path=customXml/itemProps3.xml><?xml version="1.0" encoding="utf-8"?>
<ds:datastoreItem xmlns:ds="http://schemas.openxmlformats.org/officeDocument/2006/customXml" ds:itemID="{593B0D59-2770-45A8-8602-3754BC3744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2402</TotalTime>
  <Words>981</Words>
  <Application>Microsoft Office PowerPoint</Application>
  <PresentationFormat>Widescreen</PresentationFormat>
  <Paragraphs>125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Bold</vt:lpstr>
      <vt:lpstr>Arial Nova Light</vt:lpstr>
      <vt:lpstr>Calibri</vt:lpstr>
      <vt:lpstr>Calibri Light</vt:lpstr>
      <vt:lpstr>Cambria Math</vt:lpstr>
      <vt:lpstr>Wingdings</vt:lpstr>
      <vt:lpstr>Motiv Office</vt:lpstr>
      <vt:lpstr>PowerPoint Presentation</vt:lpstr>
      <vt:lpstr>Inflation in the Czech Republic</vt:lpstr>
      <vt:lpstr>Public finances in Czechia before the energy crisis and high inflation</vt:lpstr>
      <vt:lpstr>How does inflation affect public finances?</vt:lpstr>
      <vt:lpstr>How does inflation affect public finances?</vt:lpstr>
      <vt:lpstr>How does inflation affect public finances?</vt:lpstr>
      <vt:lpstr>How does inflation affect public finances?</vt:lpstr>
      <vt:lpstr>Discretionary measures adopted by the Czech government  in 2022–2023</vt:lpstr>
      <vt:lpstr>PowerPoint Presentation</vt:lpstr>
      <vt:lpstr>Unexpected effects of high inflation on the indexation of social benefits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martina vlachova</dc:creator>
  <cp:lastModifiedBy>Simon Vollam</cp:lastModifiedBy>
  <cp:revision>107</cp:revision>
  <dcterms:created xsi:type="dcterms:W3CDTF">2018-06-25T19:49:09Z</dcterms:created>
  <dcterms:modified xsi:type="dcterms:W3CDTF">2023-03-31T12:15:35Z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0x0101002A97C4C24F3A3A4EABF87626FA75D9E4</vt:lpwstr>
  </property>
</Properties>
</file>